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7"/>
  </p:notesMasterIdLst>
  <p:sldIdLst>
    <p:sldId id="256" r:id="rId2"/>
    <p:sldId id="356" r:id="rId3"/>
    <p:sldId id="357" r:id="rId4"/>
    <p:sldId id="358" r:id="rId5"/>
    <p:sldId id="359" r:id="rId6"/>
    <p:sldId id="360" r:id="rId7"/>
    <p:sldId id="361" r:id="rId8"/>
    <p:sldId id="362" r:id="rId9"/>
    <p:sldId id="363" r:id="rId10"/>
    <p:sldId id="364" r:id="rId11"/>
    <p:sldId id="365" r:id="rId12"/>
    <p:sldId id="367" r:id="rId13"/>
    <p:sldId id="366" r:id="rId14"/>
    <p:sldId id="368" r:id="rId15"/>
    <p:sldId id="384" r:id="rId16"/>
    <p:sldId id="385" r:id="rId17"/>
    <p:sldId id="386" r:id="rId18"/>
    <p:sldId id="369" r:id="rId19"/>
    <p:sldId id="370" r:id="rId20"/>
    <p:sldId id="371" r:id="rId21"/>
    <p:sldId id="372" r:id="rId22"/>
    <p:sldId id="373" r:id="rId23"/>
    <p:sldId id="374" r:id="rId24"/>
    <p:sldId id="375" r:id="rId25"/>
    <p:sldId id="376" r:id="rId26"/>
    <p:sldId id="377" r:id="rId27"/>
    <p:sldId id="378" r:id="rId28"/>
    <p:sldId id="379" r:id="rId29"/>
    <p:sldId id="380" r:id="rId30"/>
    <p:sldId id="387" r:id="rId31"/>
    <p:sldId id="388" r:id="rId32"/>
    <p:sldId id="382" r:id="rId33"/>
    <p:sldId id="389" r:id="rId34"/>
    <p:sldId id="390" r:id="rId35"/>
    <p:sldId id="383" r:id="rId36"/>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80"/>
    <a:srgbClr val="ACE4F6"/>
    <a:srgbClr val="FEA0A2"/>
    <a:srgbClr val="FDB9F0"/>
    <a:srgbClr val="FCB2C2"/>
    <a:srgbClr val="FEFEFE"/>
    <a:srgbClr val="F9FBA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til Yok, Kılavuz Yok">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2838BEF-8BB2-4498-84A7-C5851F593DF1}" styleName="Orta Stil 4 - Vurgu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74" autoAdjust="0"/>
    <p:restoredTop sz="94660" autoAdjust="0"/>
  </p:normalViewPr>
  <p:slideViewPr>
    <p:cSldViewPr snapToGrid="0">
      <p:cViewPr varScale="1">
        <p:scale>
          <a:sx n="70" d="100"/>
          <a:sy n="70" d="100"/>
        </p:scale>
        <p:origin x="1144" y="4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E4D028B-8B78-405E-A39D-7B6C89102722}" type="doc">
      <dgm:prSet loTypeId="urn:microsoft.com/office/officeart/2005/8/layout/radial6" loCatId="cycle" qsTypeId="urn:microsoft.com/office/officeart/2005/8/quickstyle/simple1" qsCatId="simple" csTypeId="urn:microsoft.com/office/officeart/2005/8/colors/colorful1#1" csCatId="colorful" phldr="1"/>
      <dgm:spPr/>
      <dgm:t>
        <a:bodyPr/>
        <a:lstStyle/>
        <a:p>
          <a:endParaRPr lang="tr-TR"/>
        </a:p>
      </dgm:t>
    </dgm:pt>
    <dgm:pt modelId="{4E0BC036-D7A4-46FA-A428-B9B7A00D8064}">
      <dgm:prSet phldrT="[Metin]"/>
      <dgm:spPr/>
      <dgm:t>
        <a:bodyPr/>
        <a:lstStyle/>
        <a:p>
          <a:r>
            <a:rPr lang="tr-TR" b="1" dirty="0" smtClean="0">
              <a:effectLst>
                <a:outerShdw blurRad="38100" dist="38100" dir="2700000" algn="tl">
                  <a:srgbClr val="000000">
                    <a:alpha val="43137"/>
                  </a:srgbClr>
                </a:outerShdw>
              </a:effectLst>
              <a:latin typeface="Calibri" panose="020F0502020204030204" pitchFamily="34" charset="0"/>
              <a:cs typeface="Times New Roman" pitchFamily="18" charset="0"/>
            </a:rPr>
            <a:t>Ofisçe Tedarik Edilen Malzemeler</a:t>
          </a:r>
          <a:endParaRPr lang="tr-TR" dirty="0"/>
        </a:p>
      </dgm:t>
    </dgm:pt>
    <dgm:pt modelId="{7AA00F2C-531F-4C29-96DD-74C8D79EB285}" type="parTrans" cxnId="{CD69ADE8-3042-4E87-A413-A399AE8DD67B}">
      <dgm:prSet/>
      <dgm:spPr/>
      <dgm:t>
        <a:bodyPr/>
        <a:lstStyle/>
        <a:p>
          <a:endParaRPr lang="tr-TR"/>
        </a:p>
      </dgm:t>
    </dgm:pt>
    <dgm:pt modelId="{92274DDC-1E05-4D6E-A58F-CE792EB1857F}" type="sibTrans" cxnId="{CD69ADE8-3042-4E87-A413-A399AE8DD67B}">
      <dgm:prSet/>
      <dgm:spPr/>
      <dgm:t>
        <a:bodyPr/>
        <a:lstStyle/>
        <a:p>
          <a:endParaRPr lang="tr-TR"/>
        </a:p>
      </dgm:t>
    </dgm:pt>
    <dgm:pt modelId="{AB406521-014A-4BEB-8C46-DD269F1CA3D1}">
      <dgm:prSet phldrT="[Metin]"/>
      <dgm:spPr/>
      <dgm:t>
        <a:bodyPr/>
        <a:lstStyle/>
        <a:p>
          <a:r>
            <a:rPr lang="tr-TR" b="1" dirty="0" smtClean="0"/>
            <a:t>Beyaz Eşya ve Temizlik Malzemeleri</a:t>
          </a:r>
          <a:endParaRPr lang="tr-TR" b="1" dirty="0"/>
        </a:p>
      </dgm:t>
    </dgm:pt>
    <dgm:pt modelId="{7619D218-F559-4674-B90B-46E9E5ACEFAA}" type="parTrans" cxnId="{50332B82-78D9-49C7-A45F-EB001B1C0F86}">
      <dgm:prSet/>
      <dgm:spPr/>
      <dgm:t>
        <a:bodyPr/>
        <a:lstStyle/>
        <a:p>
          <a:endParaRPr lang="tr-TR"/>
        </a:p>
      </dgm:t>
    </dgm:pt>
    <dgm:pt modelId="{3221B619-E17D-4875-91B8-8B5A896CD352}" type="sibTrans" cxnId="{50332B82-78D9-49C7-A45F-EB001B1C0F86}">
      <dgm:prSet/>
      <dgm:spPr/>
      <dgm:t>
        <a:bodyPr/>
        <a:lstStyle/>
        <a:p>
          <a:endParaRPr lang="tr-TR"/>
        </a:p>
      </dgm:t>
    </dgm:pt>
    <dgm:pt modelId="{3114A64C-282A-4715-87E1-9E4DD0139A0D}">
      <dgm:prSet phldrT="[Metin]"/>
      <dgm:spPr/>
      <dgm:t>
        <a:bodyPr/>
        <a:lstStyle/>
        <a:p>
          <a:r>
            <a:rPr lang="tr-TR" b="1" dirty="0" smtClean="0"/>
            <a:t>Kırtasiye </a:t>
          </a:r>
        </a:p>
        <a:p>
          <a:r>
            <a:rPr lang="tr-TR" b="1" dirty="0" smtClean="0"/>
            <a:t>Malzemeleri</a:t>
          </a:r>
          <a:endParaRPr lang="tr-TR" b="1" dirty="0"/>
        </a:p>
      </dgm:t>
    </dgm:pt>
    <dgm:pt modelId="{58B0A80D-3D54-4055-9A63-7037A83F6441}" type="parTrans" cxnId="{27BA16E9-6097-430B-BDE9-3D048834F383}">
      <dgm:prSet/>
      <dgm:spPr/>
      <dgm:t>
        <a:bodyPr/>
        <a:lstStyle/>
        <a:p>
          <a:endParaRPr lang="tr-TR"/>
        </a:p>
      </dgm:t>
    </dgm:pt>
    <dgm:pt modelId="{86BFF17A-5E31-47E5-A229-3902C6268ED8}" type="sibTrans" cxnId="{27BA16E9-6097-430B-BDE9-3D048834F383}">
      <dgm:prSet/>
      <dgm:spPr/>
      <dgm:t>
        <a:bodyPr/>
        <a:lstStyle/>
        <a:p>
          <a:endParaRPr lang="tr-TR"/>
        </a:p>
      </dgm:t>
    </dgm:pt>
    <dgm:pt modelId="{2883699C-2EBA-4E42-A553-CFFEF6F17845}">
      <dgm:prSet phldrT="[Metin]"/>
      <dgm:spPr/>
      <dgm:t>
        <a:bodyPr/>
        <a:lstStyle/>
        <a:p>
          <a:r>
            <a:rPr lang="tr-TR" b="1" dirty="0" smtClean="0"/>
            <a:t>Büro Makineleri ve Aletleri</a:t>
          </a:r>
          <a:endParaRPr lang="tr-TR" b="1" dirty="0"/>
        </a:p>
      </dgm:t>
    </dgm:pt>
    <dgm:pt modelId="{506CD3F4-7AF5-48EC-9A5C-156CEC1C416B}" type="parTrans" cxnId="{A2F6FFE3-CC10-4833-B9F4-7FC4826B85E0}">
      <dgm:prSet/>
      <dgm:spPr/>
      <dgm:t>
        <a:bodyPr/>
        <a:lstStyle/>
        <a:p>
          <a:endParaRPr lang="tr-TR"/>
        </a:p>
      </dgm:t>
    </dgm:pt>
    <dgm:pt modelId="{6F0DE1F2-D21D-47BC-BC5E-BF6DC3BAB3AC}" type="sibTrans" cxnId="{A2F6FFE3-CC10-4833-B9F4-7FC4826B85E0}">
      <dgm:prSet/>
      <dgm:spPr/>
      <dgm:t>
        <a:bodyPr/>
        <a:lstStyle/>
        <a:p>
          <a:endParaRPr lang="tr-TR"/>
        </a:p>
      </dgm:t>
    </dgm:pt>
    <dgm:pt modelId="{9407F880-B4AD-4E74-A0FA-C97A0A44B4ED}">
      <dgm:prSet phldrT="[Metin]" custT="1"/>
      <dgm:spPr/>
      <dgm:t>
        <a:bodyPr/>
        <a:lstStyle/>
        <a:p>
          <a:r>
            <a:rPr lang="tr-TR" sz="1400" b="1" dirty="0" smtClean="0">
              <a:solidFill>
                <a:srgbClr val="FF0000"/>
              </a:solidFill>
            </a:rPr>
            <a:t>Tıbbi Malzeme ve </a:t>
          </a:r>
          <a:r>
            <a:rPr lang="it-IT" sz="1400" b="1" dirty="0" smtClean="0">
              <a:solidFill>
                <a:srgbClr val="FF0000"/>
              </a:solidFill>
            </a:rPr>
            <a:t>Hastane Donanım</a:t>
          </a:r>
          <a:r>
            <a:rPr lang="tr-TR" sz="1400" b="1" dirty="0" err="1" smtClean="0">
              <a:solidFill>
                <a:srgbClr val="FF0000"/>
              </a:solidFill>
            </a:rPr>
            <a:t>ları</a:t>
          </a:r>
          <a:endParaRPr lang="tr-TR" sz="1400" b="1" dirty="0">
            <a:solidFill>
              <a:srgbClr val="FF0000"/>
            </a:solidFill>
          </a:endParaRPr>
        </a:p>
      </dgm:t>
    </dgm:pt>
    <dgm:pt modelId="{54F6FE9D-F20F-4FB9-BBD7-D4571440A7E3}" type="parTrans" cxnId="{94DA4AAB-23B2-493C-BAF1-E3D0A3DD5621}">
      <dgm:prSet/>
      <dgm:spPr/>
      <dgm:t>
        <a:bodyPr/>
        <a:lstStyle/>
        <a:p>
          <a:endParaRPr lang="tr-TR"/>
        </a:p>
      </dgm:t>
    </dgm:pt>
    <dgm:pt modelId="{35FE3E73-9795-4AA0-818A-DFDACBAA82E9}" type="sibTrans" cxnId="{94DA4AAB-23B2-493C-BAF1-E3D0A3DD5621}">
      <dgm:prSet/>
      <dgm:spPr/>
      <dgm:t>
        <a:bodyPr/>
        <a:lstStyle/>
        <a:p>
          <a:endParaRPr lang="tr-TR"/>
        </a:p>
      </dgm:t>
    </dgm:pt>
    <dgm:pt modelId="{8866F9A5-441D-43D4-B014-C228226B4360}">
      <dgm:prSet/>
      <dgm:spPr/>
      <dgm:t>
        <a:bodyPr/>
        <a:lstStyle/>
        <a:p>
          <a:r>
            <a:rPr lang="tr-TR" b="1" dirty="0" smtClean="0"/>
            <a:t>Mobilya ve Büro Mefruşatı</a:t>
          </a:r>
          <a:endParaRPr lang="tr-TR" b="1" dirty="0"/>
        </a:p>
      </dgm:t>
    </dgm:pt>
    <dgm:pt modelId="{2F050F65-F600-48BA-98D3-04AF6A451173}" type="parTrans" cxnId="{1D4F3396-A6AC-4793-AD7D-31795F20088A}">
      <dgm:prSet/>
      <dgm:spPr/>
      <dgm:t>
        <a:bodyPr/>
        <a:lstStyle/>
        <a:p>
          <a:endParaRPr lang="tr-TR"/>
        </a:p>
      </dgm:t>
    </dgm:pt>
    <dgm:pt modelId="{52982D25-231A-4DB2-B20E-3EBCBB282F52}" type="sibTrans" cxnId="{1D4F3396-A6AC-4793-AD7D-31795F20088A}">
      <dgm:prSet/>
      <dgm:spPr/>
      <dgm:t>
        <a:bodyPr/>
        <a:lstStyle/>
        <a:p>
          <a:endParaRPr lang="tr-TR"/>
        </a:p>
      </dgm:t>
    </dgm:pt>
    <dgm:pt modelId="{FEEC4FFD-E971-4D09-BD9A-1705D6067B9D}">
      <dgm:prSet/>
      <dgm:spPr/>
      <dgm:t>
        <a:bodyPr/>
        <a:lstStyle/>
        <a:p>
          <a:r>
            <a:rPr lang="tr-TR" b="1" dirty="0" smtClean="0"/>
            <a:t>Bilgisayar ve Ekipmanları</a:t>
          </a:r>
          <a:endParaRPr lang="tr-TR" b="1" dirty="0"/>
        </a:p>
      </dgm:t>
    </dgm:pt>
    <dgm:pt modelId="{27519BAF-45D2-4342-9291-4E8C25F8BA12}" type="parTrans" cxnId="{EE484283-5B20-4A13-9B7B-4888C88BBF77}">
      <dgm:prSet/>
      <dgm:spPr/>
      <dgm:t>
        <a:bodyPr/>
        <a:lstStyle/>
        <a:p>
          <a:endParaRPr lang="tr-TR"/>
        </a:p>
      </dgm:t>
    </dgm:pt>
    <dgm:pt modelId="{0422A9BB-E1B8-404B-B34D-B1BAE46FF0C6}" type="sibTrans" cxnId="{EE484283-5B20-4A13-9B7B-4888C88BBF77}">
      <dgm:prSet/>
      <dgm:spPr/>
      <dgm:t>
        <a:bodyPr/>
        <a:lstStyle/>
        <a:p>
          <a:endParaRPr lang="tr-TR"/>
        </a:p>
      </dgm:t>
    </dgm:pt>
    <dgm:pt modelId="{3E578527-8800-4261-8D3B-918BE20E16A9}">
      <dgm:prSet/>
      <dgm:spPr/>
      <dgm:t>
        <a:bodyPr/>
        <a:lstStyle/>
        <a:p>
          <a:r>
            <a:rPr lang="tr-TR" b="1" dirty="0" smtClean="0">
              <a:solidFill>
                <a:srgbClr val="FF0000"/>
              </a:solidFill>
            </a:rPr>
            <a:t>Taşıt ve İş Makineleri</a:t>
          </a:r>
          <a:endParaRPr lang="tr-TR" b="1" dirty="0">
            <a:solidFill>
              <a:srgbClr val="FF0000"/>
            </a:solidFill>
          </a:endParaRPr>
        </a:p>
      </dgm:t>
    </dgm:pt>
    <dgm:pt modelId="{31B921A8-47EE-4C2B-855F-DDDF933595DE}" type="parTrans" cxnId="{C6F86BDD-9BBA-421F-AE30-C24DB0FEB5BA}">
      <dgm:prSet/>
      <dgm:spPr/>
      <dgm:t>
        <a:bodyPr/>
        <a:lstStyle/>
        <a:p>
          <a:endParaRPr lang="tr-TR"/>
        </a:p>
      </dgm:t>
    </dgm:pt>
    <dgm:pt modelId="{E0B3B81A-B87A-4C65-BFD7-A791ED2E2EDF}" type="sibTrans" cxnId="{C6F86BDD-9BBA-421F-AE30-C24DB0FEB5BA}">
      <dgm:prSet/>
      <dgm:spPr/>
      <dgm:t>
        <a:bodyPr/>
        <a:lstStyle/>
        <a:p>
          <a:endParaRPr lang="tr-TR"/>
        </a:p>
      </dgm:t>
    </dgm:pt>
    <dgm:pt modelId="{7BBF519E-BB95-4254-8FAD-1882D6A11B07}">
      <dgm:prSet/>
      <dgm:spPr/>
      <dgm:t>
        <a:bodyPr/>
        <a:lstStyle/>
        <a:p>
          <a:r>
            <a:rPr lang="tr-TR" b="1" dirty="0" smtClean="0"/>
            <a:t>Üst Yapılı Araçlar</a:t>
          </a:r>
          <a:endParaRPr lang="tr-TR" b="1" dirty="0"/>
        </a:p>
      </dgm:t>
    </dgm:pt>
    <dgm:pt modelId="{538C3203-1707-45D2-92AE-9F74F5AC2A5B}" type="parTrans" cxnId="{B67E9E52-3B50-41C4-A07B-8689C99C179D}">
      <dgm:prSet/>
      <dgm:spPr/>
      <dgm:t>
        <a:bodyPr/>
        <a:lstStyle/>
        <a:p>
          <a:endParaRPr lang="tr-TR"/>
        </a:p>
      </dgm:t>
    </dgm:pt>
    <dgm:pt modelId="{E9ACBE69-8ECF-40F7-B7C1-CE2C7F054A29}" type="sibTrans" cxnId="{B67E9E52-3B50-41C4-A07B-8689C99C179D}">
      <dgm:prSet/>
      <dgm:spPr/>
      <dgm:t>
        <a:bodyPr/>
        <a:lstStyle/>
        <a:p>
          <a:endParaRPr lang="tr-TR"/>
        </a:p>
      </dgm:t>
    </dgm:pt>
    <dgm:pt modelId="{382F3104-799E-4362-9A9E-8095802C2BA3}">
      <dgm:prSet/>
      <dgm:spPr/>
      <dgm:t>
        <a:bodyPr/>
        <a:lstStyle/>
        <a:p>
          <a:r>
            <a:rPr lang="tr-TR" b="1" dirty="0" smtClean="0"/>
            <a:t>Giyim Eşyaları ve Aksesuarları</a:t>
          </a:r>
          <a:endParaRPr lang="tr-TR" b="1" dirty="0"/>
        </a:p>
      </dgm:t>
    </dgm:pt>
    <dgm:pt modelId="{7F451250-0213-4290-B0B7-1432BCCA1364}" type="parTrans" cxnId="{BFC11AE9-E856-4FC8-B48F-13C76186AF48}">
      <dgm:prSet/>
      <dgm:spPr/>
      <dgm:t>
        <a:bodyPr/>
        <a:lstStyle/>
        <a:p>
          <a:endParaRPr lang="tr-TR"/>
        </a:p>
      </dgm:t>
    </dgm:pt>
    <dgm:pt modelId="{BF14D364-BAB0-410A-B3A5-133ABB7D07B7}" type="sibTrans" cxnId="{BFC11AE9-E856-4FC8-B48F-13C76186AF48}">
      <dgm:prSet/>
      <dgm:spPr/>
      <dgm:t>
        <a:bodyPr/>
        <a:lstStyle/>
        <a:p>
          <a:endParaRPr lang="tr-TR"/>
        </a:p>
      </dgm:t>
    </dgm:pt>
    <dgm:pt modelId="{B160164F-562F-441C-95F7-90043990A288}" type="pres">
      <dgm:prSet presAssocID="{BE4D028B-8B78-405E-A39D-7B6C89102722}" presName="Name0" presStyleCnt="0">
        <dgm:presLayoutVars>
          <dgm:chMax val="1"/>
          <dgm:dir/>
          <dgm:animLvl val="ctr"/>
          <dgm:resizeHandles val="exact"/>
        </dgm:presLayoutVars>
      </dgm:prSet>
      <dgm:spPr/>
      <dgm:t>
        <a:bodyPr/>
        <a:lstStyle/>
        <a:p>
          <a:endParaRPr lang="tr-TR"/>
        </a:p>
      </dgm:t>
    </dgm:pt>
    <dgm:pt modelId="{3507E571-71AF-4D58-B3FE-30062AB59EB2}" type="pres">
      <dgm:prSet presAssocID="{4E0BC036-D7A4-46FA-A428-B9B7A00D8064}" presName="centerShape" presStyleLbl="node0" presStyleIdx="0" presStyleCnt="1" custScaleX="132048"/>
      <dgm:spPr/>
      <dgm:t>
        <a:bodyPr/>
        <a:lstStyle/>
        <a:p>
          <a:endParaRPr lang="tr-TR"/>
        </a:p>
      </dgm:t>
    </dgm:pt>
    <dgm:pt modelId="{1E6E43F5-2D02-4478-97AF-5CCEE2C6B17F}" type="pres">
      <dgm:prSet presAssocID="{AB406521-014A-4BEB-8C46-DD269F1CA3D1}" presName="node" presStyleLbl="node1" presStyleIdx="0" presStyleCnt="9" custScaleX="170061">
        <dgm:presLayoutVars>
          <dgm:bulletEnabled val="1"/>
        </dgm:presLayoutVars>
      </dgm:prSet>
      <dgm:spPr/>
      <dgm:t>
        <a:bodyPr/>
        <a:lstStyle/>
        <a:p>
          <a:endParaRPr lang="tr-TR"/>
        </a:p>
      </dgm:t>
    </dgm:pt>
    <dgm:pt modelId="{8792AECC-AE6B-446F-BE1D-55ACD635691A}" type="pres">
      <dgm:prSet presAssocID="{AB406521-014A-4BEB-8C46-DD269F1CA3D1}" presName="dummy" presStyleCnt="0"/>
      <dgm:spPr/>
    </dgm:pt>
    <dgm:pt modelId="{1566E8C2-54A4-4C3B-A7DD-32164D4CE85F}" type="pres">
      <dgm:prSet presAssocID="{3221B619-E17D-4875-91B8-8B5A896CD352}" presName="sibTrans" presStyleLbl="sibTrans2D1" presStyleIdx="0" presStyleCnt="9"/>
      <dgm:spPr/>
      <dgm:t>
        <a:bodyPr/>
        <a:lstStyle/>
        <a:p>
          <a:endParaRPr lang="tr-TR"/>
        </a:p>
      </dgm:t>
    </dgm:pt>
    <dgm:pt modelId="{FECCBF93-AB98-421B-971A-F6322A1F6ED5}" type="pres">
      <dgm:prSet presAssocID="{3E578527-8800-4261-8D3B-918BE20E16A9}" presName="node" presStyleLbl="node1" presStyleIdx="1" presStyleCnt="9" custScaleX="166139" custScaleY="126143">
        <dgm:presLayoutVars>
          <dgm:bulletEnabled val="1"/>
        </dgm:presLayoutVars>
      </dgm:prSet>
      <dgm:spPr/>
      <dgm:t>
        <a:bodyPr/>
        <a:lstStyle/>
        <a:p>
          <a:endParaRPr lang="tr-TR"/>
        </a:p>
      </dgm:t>
    </dgm:pt>
    <dgm:pt modelId="{9E5A1F9A-80F2-4A4C-BA35-889C1BB69926}" type="pres">
      <dgm:prSet presAssocID="{3E578527-8800-4261-8D3B-918BE20E16A9}" presName="dummy" presStyleCnt="0"/>
      <dgm:spPr/>
    </dgm:pt>
    <dgm:pt modelId="{BE89932A-19BE-4513-A721-890621DD5118}" type="pres">
      <dgm:prSet presAssocID="{E0B3B81A-B87A-4C65-BFD7-A791ED2E2EDF}" presName="sibTrans" presStyleLbl="sibTrans2D1" presStyleIdx="1" presStyleCnt="9"/>
      <dgm:spPr/>
      <dgm:t>
        <a:bodyPr/>
        <a:lstStyle/>
        <a:p>
          <a:endParaRPr lang="tr-TR"/>
        </a:p>
      </dgm:t>
    </dgm:pt>
    <dgm:pt modelId="{1D76C323-B7E0-4D6C-B537-ECAE2B9572F9}" type="pres">
      <dgm:prSet presAssocID="{7BBF519E-BB95-4254-8FAD-1882D6A11B07}" presName="node" presStyleLbl="node1" presStyleIdx="2" presStyleCnt="9" custScaleX="186377">
        <dgm:presLayoutVars>
          <dgm:bulletEnabled val="1"/>
        </dgm:presLayoutVars>
      </dgm:prSet>
      <dgm:spPr/>
      <dgm:t>
        <a:bodyPr/>
        <a:lstStyle/>
        <a:p>
          <a:endParaRPr lang="tr-TR"/>
        </a:p>
      </dgm:t>
    </dgm:pt>
    <dgm:pt modelId="{EB192D3E-6327-4B6E-AF8D-1941771EF598}" type="pres">
      <dgm:prSet presAssocID="{7BBF519E-BB95-4254-8FAD-1882D6A11B07}" presName="dummy" presStyleCnt="0"/>
      <dgm:spPr/>
    </dgm:pt>
    <dgm:pt modelId="{0029FE14-57E7-40FB-A8C1-28389B329D68}" type="pres">
      <dgm:prSet presAssocID="{E9ACBE69-8ECF-40F7-B7C1-CE2C7F054A29}" presName="sibTrans" presStyleLbl="sibTrans2D1" presStyleIdx="2" presStyleCnt="9"/>
      <dgm:spPr/>
      <dgm:t>
        <a:bodyPr/>
        <a:lstStyle/>
        <a:p>
          <a:endParaRPr lang="tr-TR"/>
        </a:p>
      </dgm:t>
    </dgm:pt>
    <dgm:pt modelId="{F0556B97-55A0-40A2-B853-610B9541005C}" type="pres">
      <dgm:prSet presAssocID="{382F3104-799E-4362-9A9E-8095802C2BA3}" presName="node" presStyleLbl="node1" presStyleIdx="3" presStyleCnt="9" custScaleX="186055">
        <dgm:presLayoutVars>
          <dgm:bulletEnabled val="1"/>
        </dgm:presLayoutVars>
      </dgm:prSet>
      <dgm:spPr/>
      <dgm:t>
        <a:bodyPr/>
        <a:lstStyle/>
        <a:p>
          <a:endParaRPr lang="tr-TR"/>
        </a:p>
      </dgm:t>
    </dgm:pt>
    <dgm:pt modelId="{41A7987A-0DE9-46B9-9709-9668A93F5E7E}" type="pres">
      <dgm:prSet presAssocID="{382F3104-799E-4362-9A9E-8095802C2BA3}" presName="dummy" presStyleCnt="0"/>
      <dgm:spPr/>
    </dgm:pt>
    <dgm:pt modelId="{173F79F5-99DC-4BF9-A563-DD00F857491C}" type="pres">
      <dgm:prSet presAssocID="{BF14D364-BAB0-410A-B3A5-133ABB7D07B7}" presName="sibTrans" presStyleLbl="sibTrans2D1" presStyleIdx="3" presStyleCnt="9"/>
      <dgm:spPr/>
      <dgm:t>
        <a:bodyPr/>
        <a:lstStyle/>
        <a:p>
          <a:endParaRPr lang="tr-TR"/>
        </a:p>
      </dgm:t>
    </dgm:pt>
    <dgm:pt modelId="{4898C928-F0CD-4195-80B5-F7189A2683CB}" type="pres">
      <dgm:prSet presAssocID="{3114A64C-282A-4715-87E1-9E4DD0139A0D}" presName="node" presStyleLbl="node1" presStyleIdx="4" presStyleCnt="9" custScaleX="199692">
        <dgm:presLayoutVars>
          <dgm:bulletEnabled val="1"/>
        </dgm:presLayoutVars>
      </dgm:prSet>
      <dgm:spPr/>
      <dgm:t>
        <a:bodyPr/>
        <a:lstStyle/>
        <a:p>
          <a:endParaRPr lang="tr-TR"/>
        </a:p>
      </dgm:t>
    </dgm:pt>
    <dgm:pt modelId="{3C062C0F-E682-4E44-BC49-B709C337E8D7}" type="pres">
      <dgm:prSet presAssocID="{3114A64C-282A-4715-87E1-9E4DD0139A0D}" presName="dummy" presStyleCnt="0"/>
      <dgm:spPr/>
    </dgm:pt>
    <dgm:pt modelId="{F6CC34FB-EEB5-46EC-B8FA-4850BE127BAE}" type="pres">
      <dgm:prSet presAssocID="{86BFF17A-5E31-47E5-A229-3902C6268ED8}" presName="sibTrans" presStyleLbl="sibTrans2D1" presStyleIdx="4" presStyleCnt="9"/>
      <dgm:spPr/>
      <dgm:t>
        <a:bodyPr/>
        <a:lstStyle/>
        <a:p>
          <a:endParaRPr lang="tr-TR"/>
        </a:p>
      </dgm:t>
    </dgm:pt>
    <dgm:pt modelId="{25522F5E-B038-4A68-BCFC-4CF837A3572A}" type="pres">
      <dgm:prSet presAssocID="{2883699C-2EBA-4E42-A553-CFFEF6F17845}" presName="node" presStyleLbl="node1" presStyleIdx="5" presStyleCnt="9" custScaleX="204390">
        <dgm:presLayoutVars>
          <dgm:bulletEnabled val="1"/>
        </dgm:presLayoutVars>
      </dgm:prSet>
      <dgm:spPr/>
      <dgm:t>
        <a:bodyPr/>
        <a:lstStyle/>
        <a:p>
          <a:endParaRPr lang="tr-TR"/>
        </a:p>
      </dgm:t>
    </dgm:pt>
    <dgm:pt modelId="{5C209A9F-F55E-4A0B-B43A-BE5A399EB96E}" type="pres">
      <dgm:prSet presAssocID="{2883699C-2EBA-4E42-A553-CFFEF6F17845}" presName="dummy" presStyleCnt="0"/>
      <dgm:spPr/>
    </dgm:pt>
    <dgm:pt modelId="{35134B02-F84E-48D5-A825-8E60B6559C02}" type="pres">
      <dgm:prSet presAssocID="{6F0DE1F2-D21D-47BC-BC5E-BF6DC3BAB3AC}" presName="sibTrans" presStyleLbl="sibTrans2D1" presStyleIdx="5" presStyleCnt="9"/>
      <dgm:spPr/>
      <dgm:t>
        <a:bodyPr/>
        <a:lstStyle/>
        <a:p>
          <a:endParaRPr lang="tr-TR"/>
        </a:p>
      </dgm:t>
    </dgm:pt>
    <dgm:pt modelId="{7BBA0929-4F34-4CB0-B45C-71443F4F6D47}" type="pres">
      <dgm:prSet presAssocID="{9407F880-B4AD-4E74-A0FA-C97A0A44B4ED}" presName="node" presStyleLbl="node1" presStyleIdx="6" presStyleCnt="9" custScaleX="447814" custScaleY="146736">
        <dgm:presLayoutVars>
          <dgm:bulletEnabled val="1"/>
        </dgm:presLayoutVars>
      </dgm:prSet>
      <dgm:spPr/>
      <dgm:t>
        <a:bodyPr/>
        <a:lstStyle/>
        <a:p>
          <a:endParaRPr lang="tr-TR"/>
        </a:p>
      </dgm:t>
    </dgm:pt>
    <dgm:pt modelId="{4FA13ECD-34E2-4E83-92EF-6B81EB292546}" type="pres">
      <dgm:prSet presAssocID="{9407F880-B4AD-4E74-A0FA-C97A0A44B4ED}" presName="dummy" presStyleCnt="0"/>
      <dgm:spPr/>
    </dgm:pt>
    <dgm:pt modelId="{0C97CBBF-4885-447E-83EF-596AD99C069A}" type="pres">
      <dgm:prSet presAssocID="{35FE3E73-9795-4AA0-818A-DFDACBAA82E9}" presName="sibTrans" presStyleLbl="sibTrans2D1" presStyleIdx="6" presStyleCnt="9"/>
      <dgm:spPr/>
      <dgm:t>
        <a:bodyPr/>
        <a:lstStyle/>
        <a:p>
          <a:endParaRPr lang="tr-TR"/>
        </a:p>
      </dgm:t>
    </dgm:pt>
    <dgm:pt modelId="{256717F7-D62B-4F67-B4B5-B85372E697C1}" type="pres">
      <dgm:prSet presAssocID="{FEEC4FFD-E971-4D09-BD9A-1705D6067B9D}" presName="node" presStyleLbl="node1" presStyleIdx="7" presStyleCnt="9" custScaleX="193644">
        <dgm:presLayoutVars>
          <dgm:bulletEnabled val="1"/>
        </dgm:presLayoutVars>
      </dgm:prSet>
      <dgm:spPr/>
      <dgm:t>
        <a:bodyPr/>
        <a:lstStyle/>
        <a:p>
          <a:endParaRPr lang="tr-TR"/>
        </a:p>
      </dgm:t>
    </dgm:pt>
    <dgm:pt modelId="{240CC9E9-5A7A-471D-987F-A5FB6AFE83C1}" type="pres">
      <dgm:prSet presAssocID="{FEEC4FFD-E971-4D09-BD9A-1705D6067B9D}" presName="dummy" presStyleCnt="0"/>
      <dgm:spPr/>
    </dgm:pt>
    <dgm:pt modelId="{38E879D3-F52A-419A-8B9F-8B24A66F16CC}" type="pres">
      <dgm:prSet presAssocID="{0422A9BB-E1B8-404B-B34D-B1BAE46FF0C6}" presName="sibTrans" presStyleLbl="sibTrans2D1" presStyleIdx="7" presStyleCnt="9"/>
      <dgm:spPr/>
      <dgm:t>
        <a:bodyPr/>
        <a:lstStyle/>
        <a:p>
          <a:endParaRPr lang="tr-TR"/>
        </a:p>
      </dgm:t>
    </dgm:pt>
    <dgm:pt modelId="{98DB4C0D-182E-4815-AAAE-081BB29D460A}" type="pres">
      <dgm:prSet presAssocID="{8866F9A5-441D-43D4-B014-C228226B4360}" presName="node" presStyleLbl="node1" presStyleIdx="8" presStyleCnt="9" custScaleX="183653">
        <dgm:presLayoutVars>
          <dgm:bulletEnabled val="1"/>
        </dgm:presLayoutVars>
      </dgm:prSet>
      <dgm:spPr/>
      <dgm:t>
        <a:bodyPr/>
        <a:lstStyle/>
        <a:p>
          <a:endParaRPr lang="tr-TR"/>
        </a:p>
      </dgm:t>
    </dgm:pt>
    <dgm:pt modelId="{44F7440F-1274-4267-BC09-CEEC2C383F15}" type="pres">
      <dgm:prSet presAssocID="{8866F9A5-441D-43D4-B014-C228226B4360}" presName="dummy" presStyleCnt="0"/>
      <dgm:spPr/>
    </dgm:pt>
    <dgm:pt modelId="{6C95ED55-DF94-4FE7-B683-EE1E760D1D14}" type="pres">
      <dgm:prSet presAssocID="{52982D25-231A-4DB2-B20E-3EBCBB282F52}" presName="sibTrans" presStyleLbl="sibTrans2D1" presStyleIdx="8" presStyleCnt="9"/>
      <dgm:spPr/>
      <dgm:t>
        <a:bodyPr/>
        <a:lstStyle/>
        <a:p>
          <a:endParaRPr lang="tr-TR"/>
        </a:p>
      </dgm:t>
    </dgm:pt>
  </dgm:ptLst>
  <dgm:cxnLst>
    <dgm:cxn modelId="{1D4F3396-A6AC-4793-AD7D-31795F20088A}" srcId="{4E0BC036-D7A4-46FA-A428-B9B7A00D8064}" destId="{8866F9A5-441D-43D4-B014-C228226B4360}" srcOrd="8" destOrd="0" parTransId="{2F050F65-F600-48BA-98D3-04AF6A451173}" sibTransId="{52982D25-231A-4DB2-B20E-3EBCBB282F52}"/>
    <dgm:cxn modelId="{5A27C0B9-FECE-4DA6-89F3-0CD43BD4A645}" type="presOf" srcId="{BF14D364-BAB0-410A-B3A5-133ABB7D07B7}" destId="{173F79F5-99DC-4BF9-A563-DD00F857491C}" srcOrd="0" destOrd="0" presId="urn:microsoft.com/office/officeart/2005/8/layout/radial6"/>
    <dgm:cxn modelId="{8CF4EABF-B67D-4B24-BB01-313920A6B76C}" type="presOf" srcId="{9407F880-B4AD-4E74-A0FA-C97A0A44B4ED}" destId="{7BBA0929-4F34-4CB0-B45C-71443F4F6D47}" srcOrd="0" destOrd="0" presId="urn:microsoft.com/office/officeart/2005/8/layout/radial6"/>
    <dgm:cxn modelId="{087508C6-9B74-408B-B6DF-7647207323BA}" type="presOf" srcId="{7BBF519E-BB95-4254-8FAD-1882D6A11B07}" destId="{1D76C323-B7E0-4D6C-B537-ECAE2B9572F9}" srcOrd="0" destOrd="0" presId="urn:microsoft.com/office/officeart/2005/8/layout/radial6"/>
    <dgm:cxn modelId="{C6F86BDD-9BBA-421F-AE30-C24DB0FEB5BA}" srcId="{4E0BC036-D7A4-46FA-A428-B9B7A00D8064}" destId="{3E578527-8800-4261-8D3B-918BE20E16A9}" srcOrd="1" destOrd="0" parTransId="{31B921A8-47EE-4C2B-855F-DDDF933595DE}" sibTransId="{E0B3B81A-B87A-4C65-BFD7-A791ED2E2EDF}"/>
    <dgm:cxn modelId="{50A298D0-72A2-446B-B3F9-89E663D09DFC}" type="presOf" srcId="{0422A9BB-E1B8-404B-B34D-B1BAE46FF0C6}" destId="{38E879D3-F52A-419A-8B9F-8B24A66F16CC}" srcOrd="0" destOrd="0" presId="urn:microsoft.com/office/officeart/2005/8/layout/radial6"/>
    <dgm:cxn modelId="{BFC11AE9-E856-4FC8-B48F-13C76186AF48}" srcId="{4E0BC036-D7A4-46FA-A428-B9B7A00D8064}" destId="{382F3104-799E-4362-9A9E-8095802C2BA3}" srcOrd="3" destOrd="0" parTransId="{7F451250-0213-4290-B0B7-1432BCCA1364}" sibTransId="{BF14D364-BAB0-410A-B3A5-133ABB7D07B7}"/>
    <dgm:cxn modelId="{6FD66E86-AE1B-45A2-9C30-CE569CE17C41}" type="presOf" srcId="{6F0DE1F2-D21D-47BC-BC5E-BF6DC3BAB3AC}" destId="{35134B02-F84E-48D5-A825-8E60B6559C02}" srcOrd="0" destOrd="0" presId="urn:microsoft.com/office/officeart/2005/8/layout/radial6"/>
    <dgm:cxn modelId="{D2B33BA9-D2B0-4CED-90F9-89E500B7EE36}" type="presOf" srcId="{3221B619-E17D-4875-91B8-8B5A896CD352}" destId="{1566E8C2-54A4-4C3B-A7DD-32164D4CE85F}" srcOrd="0" destOrd="0" presId="urn:microsoft.com/office/officeart/2005/8/layout/radial6"/>
    <dgm:cxn modelId="{EE484283-5B20-4A13-9B7B-4888C88BBF77}" srcId="{4E0BC036-D7A4-46FA-A428-B9B7A00D8064}" destId="{FEEC4FFD-E971-4D09-BD9A-1705D6067B9D}" srcOrd="7" destOrd="0" parTransId="{27519BAF-45D2-4342-9291-4E8C25F8BA12}" sibTransId="{0422A9BB-E1B8-404B-B34D-B1BAE46FF0C6}"/>
    <dgm:cxn modelId="{27BA16E9-6097-430B-BDE9-3D048834F383}" srcId="{4E0BC036-D7A4-46FA-A428-B9B7A00D8064}" destId="{3114A64C-282A-4715-87E1-9E4DD0139A0D}" srcOrd="4" destOrd="0" parTransId="{58B0A80D-3D54-4055-9A63-7037A83F6441}" sibTransId="{86BFF17A-5E31-47E5-A229-3902C6268ED8}"/>
    <dgm:cxn modelId="{94DA4AAB-23B2-493C-BAF1-E3D0A3DD5621}" srcId="{4E0BC036-D7A4-46FA-A428-B9B7A00D8064}" destId="{9407F880-B4AD-4E74-A0FA-C97A0A44B4ED}" srcOrd="6" destOrd="0" parTransId="{54F6FE9D-F20F-4FB9-BBD7-D4571440A7E3}" sibTransId="{35FE3E73-9795-4AA0-818A-DFDACBAA82E9}"/>
    <dgm:cxn modelId="{D71CA99B-A603-4468-8BEE-A364FA6E07B6}" type="presOf" srcId="{E0B3B81A-B87A-4C65-BFD7-A791ED2E2EDF}" destId="{BE89932A-19BE-4513-A721-890621DD5118}" srcOrd="0" destOrd="0" presId="urn:microsoft.com/office/officeart/2005/8/layout/radial6"/>
    <dgm:cxn modelId="{F7E0B0FA-5114-4C82-A5D3-FE272124669D}" type="presOf" srcId="{2883699C-2EBA-4E42-A553-CFFEF6F17845}" destId="{25522F5E-B038-4A68-BCFC-4CF837A3572A}" srcOrd="0" destOrd="0" presId="urn:microsoft.com/office/officeart/2005/8/layout/radial6"/>
    <dgm:cxn modelId="{A2F6FFE3-CC10-4833-B9F4-7FC4826B85E0}" srcId="{4E0BC036-D7A4-46FA-A428-B9B7A00D8064}" destId="{2883699C-2EBA-4E42-A553-CFFEF6F17845}" srcOrd="5" destOrd="0" parTransId="{506CD3F4-7AF5-48EC-9A5C-156CEC1C416B}" sibTransId="{6F0DE1F2-D21D-47BC-BC5E-BF6DC3BAB3AC}"/>
    <dgm:cxn modelId="{50332B82-78D9-49C7-A45F-EB001B1C0F86}" srcId="{4E0BC036-D7A4-46FA-A428-B9B7A00D8064}" destId="{AB406521-014A-4BEB-8C46-DD269F1CA3D1}" srcOrd="0" destOrd="0" parTransId="{7619D218-F559-4674-B90B-46E9E5ACEFAA}" sibTransId="{3221B619-E17D-4875-91B8-8B5A896CD352}"/>
    <dgm:cxn modelId="{53125ED3-357A-461A-B846-7C2033341300}" type="presOf" srcId="{3E578527-8800-4261-8D3B-918BE20E16A9}" destId="{FECCBF93-AB98-421B-971A-F6322A1F6ED5}" srcOrd="0" destOrd="0" presId="urn:microsoft.com/office/officeart/2005/8/layout/radial6"/>
    <dgm:cxn modelId="{32E21184-8566-43EF-8222-AA52FD66B5E1}" type="presOf" srcId="{382F3104-799E-4362-9A9E-8095802C2BA3}" destId="{F0556B97-55A0-40A2-B853-610B9541005C}" srcOrd="0" destOrd="0" presId="urn:microsoft.com/office/officeart/2005/8/layout/radial6"/>
    <dgm:cxn modelId="{4A4657F5-2D69-4D4E-8D2C-C0E1C54350F9}" type="presOf" srcId="{4E0BC036-D7A4-46FA-A428-B9B7A00D8064}" destId="{3507E571-71AF-4D58-B3FE-30062AB59EB2}" srcOrd="0" destOrd="0" presId="urn:microsoft.com/office/officeart/2005/8/layout/radial6"/>
    <dgm:cxn modelId="{8576EB73-D991-4706-8DB5-1F4EDA54C23B}" type="presOf" srcId="{BE4D028B-8B78-405E-A39D-7B6C89102722}" destId="{B160164F-562F-441C-95F7-90043990A288}" srcOrd="0" destOrd="0" presId="urn:microsoft.com/office/officeart/2005/8/layout/radial6"/>
    <dgm:cxn modelId="{0B2432CA-9E55-4D5E-A96B-A3CD59AC6778}" type="presOf" srcId="{3114A64C-282A-4715-87E1-9E4DD0139A0D}" destId="{4898C928-F0CD-4195-80B5-F7189A2683CB}" srcOrd="0" destOrd="0" presId="urn:microsoft.com/office/officeart/2005/8/layout/radial6"/>
    <dgm:cxn modelId="{4D0D17E8-1C10-4BC4-A71B-0359D42691AE}" type="presOf" srcId="{AB406521-014A-4BEB-8C46-DD269F1CA3D1}" destId="{1E6E43F5-2D02-4478-97AF-5CCEE2C6B17F}" srcOrd="0" destOrd="0" presId="urn:microsoft.com/office/officeart/2005/8/layout/radial6"/>
    <dgm:cxn modelId="{49B09F5E-A595-4590-B251-A617726B7763}" type="presOf" srcId="{52982D25-231A-4DB2-B20E-3EBCBB282F52}" destId="{6C95ED55-DF94-4FE7-B683-EE1E760D1D14}" srcOrd="0" destOrd="0" presId="urn:microsoft.com/office/officeart/2005/8/layout/radial6"/>
    <dgm:cxn modelId="{43677CB3-E8A7-4863-9EB9-AFD5AA9663FD}" type="presOf" srcId="{86BFF17A-5E31-47E5-A229-3902C6268ED8}" destId="{F6CC34FB-EEB5-46EC-B8FA-4850BE127BAE}" srcOrd="0" destOrd="0" presId="urn:microsoft.com/office/officeart/2005/8/layout/radial6"/>
    <dgm:cxn modelId="{BA7E029E-05E7-4391-B33D-EB6106BDA586}" type="presOf" srcId="{8866F9A5-441D-43D4-B014-C228226B4360}" destId="{98DB4C0D-182E-4815-AAAE-081BB29D460A}" srcOrd="0" destOrd="0" presId="urn:microsoft.com/office/officeart/2005/8/layout/radial6"/>
    <dgm:cxn modelId="{C0ECAE2B-F258-4865-9A89-27157E456582}" type="presOf" srcId="{E9ACBE69-8ECF-40F7-B7C1-CE2C7F054A29}" destId="{0029FE14-57E7-40FB-A8C1-28389B329D68}" srcOrd="0" destOrd="0" presId="urn:microsoft.com/office/officeart/2005/8/layout/radial6"/>
    <dgm:cxn modelId="{B67E9E52-3B50-41C4-A07B-8689C99C179D}" srcId="{4E0BC036-D7A4-46FA-A428-B9B7A00D8064}" destId="{7BBF519E-BB95-4254-8FAD-1882D6A11B07}" srcOrd="2" destOrd="0" parTransId="{538C3203-1707-45D2-92AE-9F74F5AC2A5B}" sibTransId="{E9ACBE69-8ECF-40F7-B7C1-CE2C7F054A29}"/>
    <dgm:cxn modelId="{FE377861-3B8B-42B9-BFAC-8C7473432265}" type="presOf" srcId="{FEEC4FFD-E971-4D09-BD9A-1705D6067B9D}" destId="{256717F7-D62B-4F67-B4B5-B85372E697C1}" srcOrd="0" destOrd="0" presId="urn:microsoft.com/office/officeart/2005/8/layout/radial6"/>
    <dgm:cxn modelId="{CD69ADE8-3042-4E87-A413-A399AE8DD67B}" srcId="{BE4D028B-8B78-405E-A39D-7B6C89102722}" destId="{4E0BC036-D7A4-46FA-A428-B9B7A00D8064}" srcOrd="0" destOrd="0" parTransId="{7AA00F2C-531F-4C29-96DD-74C8D79EB285}" sibTransId="{92274DDC-1E05-4D6E-A58F-CE792EB1857F}"/>
    <dgm:cxn modelId="{C808482E-C923-4027-9B7F-5EFB8794F4C8}" type="presOf" srcId="{35FE3E73-9795-4AA0-818A-DFDACBAA82E9}" destId="{0C97CBBF-4885-447E-83EF-596AD99C069A}" srcOrd="0" destOrd="0" presId="urn:microsoft.com/office/officeart/2005/8/layout/radial6"/>
    <dgm:cxn modelId="{40289A05-3B65-48E4-928B-BF8D09BD1019}" type="presParOf" srcId="{B160164F-562F-441C-95F7-90043990A288}" destId="{3507E571-71AF-4D58-B3FE-30062AB59EB2}" srcOrd="0" destOrd="0" presId="urn:microsoft.com/office/officeart/2005/8/layout/radial6"/>
    <dgm:cxn modelId="{E591F626-D367-484D-B5CB-4B74DF3B7E59}" type="presParOf" srcId="{B160164F-562F-441C-95F7-90043990A288}" destId="{1E6E43F5-2D02-4478-97AF-5CCEE2C6B17F}" srcOrd="1" destOrd="0" presId="urn:microsoft.com/office/officeart/2005/8/layout/radial6"/>
    <dgm:cxn modelId="{295903DE-CBA7-4E1A-A81C-359406E4AE3D}" type="presParOf" srcId="{B160164F-562F-441C-95F7-90043990A288}" destId="{8792AECC-AE6B-446F-BE1D-55ACD635691A}" srcOrd="2" destOrd="0" presId="urn:microsoft.com/office/officeart/2005/8/layout/radial6"/>
    <dgm:cxn modelId="{E4109266-9584-477F-9AA0-3E40CE7232D0}" type="presParOf" srcId="{B160164F-562F-441C-95F7-90043990A288}" destId="{1566E8C2-54A4-4C3B-A7DD-32164D4CE85F}" srcOrd="3" destOrd="0" presId="urn:microsoft.com/office/officeart/2005/8/layout/radial6"/>
    <dgm:cxn modelId="{34246E27-17FE-4E89-9DFB-CDDDC31E99C3}" type="presParOf" srcId="{B160164F-562F-441C-95F7-90043990A288}" destId="{FECCBF93-AB98-421B-971A-F6322A1F6ED5}" srcOrd="4" destOrd="0" presId="urn:microsoft.com/office/officeart/2005/8/layout/radial6"/>
    <dgm:cxn modelId="{06ADBFB4-9030-4607-86B1-9E71C063ADF6}" type="presParOf" srcId="{B160164F-562F-441C-95F7-90043990A288}" destId="{9E5A1F9A-80F2-4A4C-BA35-889C1BB69926}" srcOrd="5" destOrd="0" presId="urn:microsoft.com/office/officeart/2005/8/layout/radial6"/>
    <dgm:cxn modelId="{25296C25-B50B-40BB-87AE-06DE6127ADC7}" type="presParOf" srcId="{B160164F-562F-441C-95F7-90043990A288}" destId="{BE89932A-19BE-4513-A721-890621DD5118}" srcOrd="6" destOrd="0" presId="urn:microsoft.com/office/officeart/2005/8/layout/radial6"/>
    <dgm:cxn modelId="{FAFCC268-6AF3-4ACE-8026-61A09CC07CC9}" type="presParOf" srcId="{B160164F-562F-441C-95F7-90043990A288}" destId="{1D76C323-B7E0-4D6C-B537-ECAE2B9572F9}" srcOrd="7" destOrd="0" presId="urn:microsoft.com/office/officeart/2005/8/layout/radial6"/>
    <dgm:cxn modelId="{F72E358B-4F67-4336-94A6-3CAC01B563D5}" type="presParOf" srcId="{B160164F-562F-441C-95F7-90043990A288}" destId="{EB192D3E-6327-4B6E-AF8D-1941771EF598}" srcOrd="8" destOrd="0" presId="urn:microsoft.com/office/officeart/2005/8/layout/radial6"/>
    <dgm:cxn modelId="{6EAD45C3-20B5-4D72-86B1-4E5DA1C00BB9}" type="presParOf" srcId="{B160164F-562F-441C-95F7-90043990A288}" destId="{0029FE14-57E7-40FB-A8C1-28389B329D68}" srcOrd="9" destOrd="0" presId="urn:microsoft.com/office/officeart/2005/8/layout/radial6"/>
    <dgm:cxn modelId="{0EA63C12-4AEC-4312-B89B-E9972F2C8091}" type="presParOf" srcId="{B160164F-562F-441C-95F7-90043990A288}" destId="{F0556B97-55A0-40A2-B853-610B9541005C}" srcOrd="10" destOrd="0" presId="urn:microsoft.com/office/officeart/2005/8/layout/radial6"/>
    <dgm:cxn modelId="{F403198E-5A38-46AC-B169-582B217E6389}" type="presParOf" srcId="{B160164F-562F-441C-95F7-90043990A288}" destId="{41A7987A-0DE9-46B9-9709-9668A93F5E7E}" srcOrd="11" destOrd="0" presId="urn:microsoft.com/office/officeart/2005/8/layout/radial6"/>
    <dgm:cxn modelId="{B3DA3C7B-AEBD-4CFA-BA0D-D1DB70C4C045}" type="presParOf" srcId="{B160164F-562F-441C-95F7-90043990A288}" destId="{173F79F5-99DC-4BF9-A563-DD00F857491C}" srcOrd="12" destOrd="0" presId="urn:microsoft.com/office/officeart/2005/8/layout/radial6"/>
    <dgm:cxn modelId="{75DF70FA-6F55-4B47-B2B6-C23852955258}" type="presParOf" srcId="{B160164F-562F-441C-95F7-90043990A288}" destId="{4898C928-F0CD-4195-80B5-F7189A2683CB}" srcOrd="13" destOrd="0" presId="urn:microsoft.com/office/officeart/2005/8/layout/radial6"/>
    <dgm:cxn modelId="{BDA969D0-523E-4F0A-85F9-A3C2CC8EF355}" type="presParOf" srcId="{B160164F-562F-441C-95F7-90043990A288}" destId="{3C062C0F-E682-4E44-BC49-B709C337E8D7}" srcOrd="14" destOrd="0" presId="urn:microsoft.com/office/officeart/2005/8/layout/radial6"/>
    <dgm:cxn modelId="{DB8567B0-1037-40F8-BABA-BFE33124DF2F}" type="presParOf" srcId="{B160164F-562F-441C-95F7-90043990A288}" destId="{F6CC34FB-EEB5-46EC-B8FA-4850BE127BAE}" srcOrd="15" destOrd="0" presId="urn:microsoft.com/office/officeart/2005/8/layout/radial6"/>
    <dgm:cxn modelId="{88B478A7-0599-4EB9-A826-34554A8EF335}" type="presParOf" srcId="{B160164F-562F-441C-95F7-90043990A288}" destId="{25522F5E-B038-4A68-BCFC-4CF837A3572A}" srcOrd="16" destOrd="0" presId="urn:microsoft.com/office/officeart/2005/8/layout/radial6"/>
    <dgm:cxn modelId="{72522376-52DB-4743-9152-DE0FFE45B765}" type="presParOf" srcId="{B160164F-562F-441C-95F7-90043990A288}" destId="{5C209A9F-F55E-4A0B-B43A-BE5A399EB96E}" srcOrd="17" destOrd="0" presId="urn:microsoft.com/office/officeart/2005/8/layout/radial6"/>
    <dgm:cxn modelId="{2FC8FC07-1BF8-4877-82FF-595542514C98}" type="presParOf" srcId="{B160164F-562F-441C-95F7-90043990A288}" destId="{35134B02-F84E-48D5-A825-8E60B6559C02}" srcOrd="18" destOrd="0" presId="urn:microsoft.com/office/officeart/2005/8/layout/radial6"/>
    <dgm:cxn modelId="{959DE09B-9BB9-41FA-B55B-3E79BEBACC34}" type="presParOf" srcId="{B160164F-562F-441C-95F7-90043990A288}" destId="{7BBA0929-4F34-4CB0-B45C-71443F4F6D47}" srcOrd="19" destOrd="0" presId="urn:microsoft.com/office/officeart/2005/8/layout/radial6"/>
    <dgm:cxn modelId="{8EC9A301-FB2C-4A8A-998B-91519CE09CB5}" type="presParOf" srcId="{B160164F-562F-441C-95F7-90043990A288}" destId="{4FA13ECD-34E2-4E83-92EF-6B81EB292546}" srcOrd="20" destOrd="0" presId="urn:microsoft.com/office/officeart/2005/8/layout/radial6"/>
    <dgm:cxn modelId="{BBC2FBD4-085E-4C8F-BC60-E44DFF4B20BA}" type="presParOf" srcId="{B160164F-562F-441C-95F7-90043990A288}" destId="{0C97CBBF-4885-447E-83EF-596AD99C069A}" srcOrd="21" destOrd="0" presId="urn:microsoft.com/office/officeart/2005/8/layout/radial6"/>
    <dgm:cxn modelId="{0111AE82-8957-4FA7-A972-473445C01722}" type="presParOf" srcId="{B160164F-562F-441C-95F7-90043990A288}" destId="{256717F7-D62B-4F67-B4B5-B85372E697C1}" srcOrd="22" destOrd="0" presId="urn:microsoft.com/office/officeart/2005/8/layout/radial6"/>
    <dgm:cxn modelId="{C4335F0B-C780-40EA-97E7-E102B213A182}" type="presParOf" srcId="{B160164F-562F-441C-95F7-90043990A288}" destId="{240CC9E9-5A7A-471D-987F-A5FB6AFE83C1}" srcOrd="23" destOrd="0" presId="urn:microsoft.com/office/officeart/2005/8/layout/radial6"/>
    <dgm:cxn modelId="{EC751253-4755-4ED1-BBCC-8D8C58E67674}" type="presParOf" srcId="{B160164F-562F-441C-95F7-90043990A288}" destId="{38E879D3-F52A-419A-8B9F-8B24A66F16CC}" srcOrd="24" destOrd="0" presId="urn:microsoft.com/office/officeart/2005/8/layout/radial6"/>
    <dgm:cxn modelId="{043270A8-3092-4ED3-8B03-8011F9871B54}" type="presParOf" srcId="{B160164F-562F-441C-95F7-90043990A288}" destId="{98DB4C0D-182E-4815-AAAE-081BB29D460A}" srcOrd="25" destOrd="0" presId="urn:microsoft.com/office/officeart/2005/8/layout/radial6"/>
    <dgm:cxn modelId="{E7606F1B-6F0C-413E-97E5-1AFD31F5605B}" type="presParOf" srcId="{B160164F-562F-441C-95F7-90043990A288}" destId="{44F7440F-1274-4267-BC09-CEEC2C383F15}" srcOrd="26" destOrd="0" presId="urn:microsoft.com/office/officeart/2005/8/layout/radial6"/>
    <dgm:cxn modelId="{4F77C121-6193-4B95-97A7-64DAC083BD98}" type="presParOf" srcId="{B160164F-562F-441C-95F7-90043990A288}" destId="{6C95ED55-DF94-4FE7-B683-EE1E760D1D14}" srcOrd="27"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95ED55-DF94-4FE7-B683-EE1E760D1D14}">
      <dsp:nvSpPr>
        <dsp:cNvPr id="0" name=""/>
        <dsp:cNvSpPr/>
      </dsp:nvSpPr>
      <dsp:spPr>
        <a:xfrm>
          <a:off x="2569785" y="298024"/>
          <a:ext cx="3006487" cy="3006487"/>
        </a:xfrm>
        <a:prstGeom prst="blockArc">
          <a:avLst>
            <a:gd name="adj1" fmla="val 13800000"/>
            <a:gd name="adj2" fmla="val 16200000"/>
            <a:gd name="adj3" fmla="val 3058"/>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8E879D3-F52A-419A-8B9F-8B24A66F16CC}">
      <dsp:nvSpPr>
        <dsp:cNvPr id="0" name=""/>
        <dsp:cNvSpPr/>
      </dsp:nvSpPr>
      <dsp:spPr>
        <a:xfrm>
          <a:off x="2569785" y="298024"/>
          <a:ext cx="3006487" cy="3006487"/>
        </a:xfrm>
        <a:prstGeom prst="blockArc">
          <a:avLst>
            <a:gd name="adj1" fmla="val 11400000"/>
            <a:gd name="adj2" fmla="val 13800000"/>
            <a:gd name="adj3" fmla="val 3058"/>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C97CBBF-4885-447E-83EF-596AD99C069A}">
      <dsp:nvSpPr>
        <dsp:cNvPr id="0" name=""/>
        <dsp:cNvSpPr/>
      </dsp:nvSpPr>
      <dsp:spPr>
        <a:xfrm>
          <a:off x="2569785" y="298024"/>
          <a:ext cx="3006487" cy="3006487"/>
        </a:xfrm>
        <a:prstGeom prst="blockArc">
          <a:avLst>
            <a:gd name="adj1" fmla="val 9000000"/>
            <a:gd name="adj2" fmla="val 11400000"/>
            <a:gd name="adj3" fmla="val 3058"/>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5134B02-F84E-48D5-A825-8E60B6559C02}">
      <dsp:nvSpPr>
        <dsp:cNvPr id="0" name=""/>
        <dsp:cNvSpPr/>
      </dsp:nvSpPr>
      <dsp:spPr>
        <a:xfrm>
          <a:off x="2569785" y="298024"/>
          <a:ext cx="3006487" cy="3006487"/>
        </a:xfrm>
        <a:prstGeom prst="blockArc">
          <a:avLst>
            <a:gd name="adj1" fmla="val 6600000"/>
            <a:gd name="adj2" fmla="val 9000000"/>
            <a:gd name="adj3" fmla="val 3058"/>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6CC34FB-EEB5-46EC-B8FA-4850BE127BAE}">
      <dsp:nvSpPr>
        <dsp:cNvPr id="0" name=""/>
        <dsp:cNvSpPr/>
      </dsp:nvSpPr>
      <dsp:spPr>
        <a:xfrm>
          <a:off x="2569785" y="298024"/>
          <a:ext cx="3006487" cy="3006487"/>
        </a:xfrm>
        <a:prstGeom prst="blockArc">
          <a:avLst>
            <a:gd name="adj1" fmla="val 4200000"/>
            <a:gd name="adj2" fmla="val 6600000"/>
            <a:gd name="adj3" fmla="val 3058"/>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73F79F5-99DC-4BF9-A563-DD00F857491C}">
      <dsp:nvSpPr>
        <dsp:cNvPr id="0" name=""/>
        <dsp:cNvSpPr/>
      </dsp:nvSpPr>
      <dsp:spPr>
        <a:xfrm>
          <a:off x="2569785" y="298024"/>
          <a:ext cx="3006487" cy="3006487"/>
        </a:xfrm>
        <a:prstGeom prst="blockArc">
          <a:avLst>
            <a:gd name="adj1" fmla="val 1800000"/>
            <a:gd name="adj2" fmla="val 4200000"/>
            <a:gd name="adj3" fmla="val 3058"/>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029FE14-57E7-40FB-A8C1-28389B329D68}">
      <dsp:nvSpPr>
        <dsp:cNvPr id="0" name=""/>
        <dsp:cNvSpPr/>
      </dsp:nvSpPr>
      <dsp:spPr>
        <a:xfrm>
          <a:off x="2569785" y="298024"/>
          <a:ext cx="3006487" cy="3006487"/>
        </a:xfrm>
        <a:prstGeom prst="blockArc">
          <a:avLst>
            <a:gd name="adj1" fmla="val 21000000"/>
            <a:gd name="adj2" fmla="val 1800000"/>
            <a:gd name="adj3" fmla="val 3058"/>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E89932A-19BE-4513-A721-890621DD5118}">
      <dsp:nvSpPr>
        <dsp:cNvPr id="0" name=""/>
        <dsp:cNvSpPr/>
      </dsp:nvSpPr>
      <dsp:spPr>
        <a:xfrm>
          <a:off x="2569785" y="298024"/>
          <a:ext cx="3006487" cy="3006487"/>
        </a:xfrm>
        <a:prstGeom prst="blockArc">
          <a:avLst>
            <a:gd name="adj1" fmla="val 18600000"/>
            <a:gd name="adj2" fmla="val 21000000"/>
            <a:gd name="adj3" fmla="val 3058"/>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566E8C2-54A4-4C3B-A7DD-32164D4CE85F}">
      <dsp:nvSpPr>
        <dsp:cNvPr id="0" name=""/>
        <dsp:cNvSpPr/>
      </dsp:nvSpPr>
      <dsp:spPr>
        <a:xfrm>
          <a:off x="2569785" y="298024"/>
          <a:ext cx="3006487" cy="3006487"/>
        </a:xfrm>
        <a:prstGeom prst="blockArc">
          <a:avLst>
            <a:gd name="adj1" fmla="val 16200000"/>
            <a:gd name="adj2" fmla="val 18600000"/>
            <a:gd name="adj3" fmla="val 3058"/>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507E571-71AF-4D58-B3FE-30062AB59EB2}">
      <dsp:nvSpPr>
        <dsp:cNvPr id="0" name=""/>
        <dsp:cNvSpPr/>
      </dsp:nvSpPr>
      <dsp:spPr>
        <a:xfrm>
          <a:off x="3470796" y="1345196"/>
          <a:ext cx="1204466" cy="91214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tr-TR" sz="1100" b="1" kern="1200" dirty="0" smtClean="0">
              <a:effectLst>
                <a:outerShdw blurRad="38100" dist="38100" dir="2700000" algn="tl">
                  <a:srgbClr val="000000">
                    <a:alpha val="43137"/>
                  </a:srgbClr>
                </a:outerShdw>
              </a:effectLst>
              <a:latin typeface="Calibri" panose="020F0502020204030204" pitchFamily="34" charset="0"/>
              <a:cs typeface="Times New Roman" pitchFamily="18" charset="0"/>
            </a:rPr>
            <a:t>Ofisçe Tedarik Edilen Malzemeler</a:t>
          </a:r>
          <a:endParaRPr lang="tr-TR" sz="1100" kern="1200" dirty="0"/>
        </a:p>
      </dsp:txBody>
      <dsp:txXfrm>
        <a:off x="3647186" y="1478776"/>
        <a:ext cx="851686" cy="644983"/>
      </dsp:txXfrm>
    </dsp:sp>
    <dsp:sp modelId="{1E6E43F5-2D02-4478-97AF-5CCEE2C6B17F}">
      <dsp:nvSpPr>
        <dsp:cNvPr id="0" name=""/>
        <dsp:cNvSpPr/>
      </dsp:nvSpPr>
      <dsp:spPr>
        <a:xfrm>
          <a:off x="3530109" y="1760"/>
          <a:ext cx="1085839" cy="638500"/>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tr-TR" sz="1000" b="1" kern="1200" dirty="0" smtClean="0"/>
            <a:t>Beyaz Eşya ve Temizlik Malzemeleri</a:t>
          </a:r>
          <a:endParaRPr lang="tr-TR" sz="1000" b="1" kern="1200" dirty="0"/>
        </a:p>
      </dsp:txBody>
      <dsp:txXfrm>
        <a:off x="3689126" y="95266"/>
        <a:ext cx="767805" cy="451488"/>
      </dsp:txXfrm>
    </dsp:sp>
    <dsp:sp modelId="{FECCBF93-AB98-421B-971A-F6322A1F6ED5}">
      <dsp:nvSpPr>
        <dsp:cNvPr id="0" name=""/>
        <dsp:cNvSpPr/>
      </dsp:nvSpPr>
      <dsp:spPr>
        <a:xfrm>
          <a:off x="4494122" y="264613"/>
          <a:ext cx="1060797" cy="805423"/>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tr-TR" sz="1000" b="1" kern="1200" dirty="0" smtClean="0">
              <a:solidFill>
                <a:srgbClr val="FF0000"/>
              </a:solidFill>
            </a:rPr>
            <a:t>Taşıt ve İş Makineleri</a:t>
          </a:r>
          <a:endParaRPr lang="tr-TR" sz="1000" b="1" kern="1200" dirty="0">
            <a:solidFill>
              <a:srgbClr val="FF0000"/>
            </a:solidFill>
          </a:endParaRPr>
        </a:p>
      </dsp:txBody>
      <dsp:txXfrm>
        <a:off x="4649472" y="382564"/>
        <a:ext cx="750097" cy="569521"/>
      </dsp:txXfrm>
    </dsp:sp>
    <dsp:sp modelId="{1D76C323-B7E0-4D6C-B537-ECAE2B9572F9}">
      <dsp:nvSpPr>
        <dsp:cNvPr id="0" name=""/>
        <dsp:cNvSpPr/>
      </dsp:nvSpPr>
      <dsp:spPr>
        <a:xfrm>
          <a:off x="4935790" y="1224974"/>
          <a:ext cx="1190017" cy="638500"/>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tr-TR" sz="1000" b="1" kern="1200" dirty="0" smtClean="0"/>
            <a:t>Üst Yapılı Araçlar</a:t>
          </a:r>
          <a:endParaRPr lang="tr-TR" sz="1000" b="1" kern="1200" dirty="0"/>
        </a:p>
      </dsp:txBody>
      <dsp:txXfrm>
        <a:off x="5110064" y="1318480"/>
        <a:ext cx="841469" cy="451488"/>
      </dsp:txXfrm>
    </dsp:sp>
    <dsp:sp modelId="{F0556B97-55A0-40A2-B853-610B9541005C}">
      <dsp:nvSpPr>
        <dsp:cNvPr id="0" name=""/>
        <dsp:cNvSpPr/>
      </dsp:nvSpPr>
      <dsp:spPr>
        <a:xfrm>
          <a:off x="4760989" y="2222147"/>
          <a:ext cx="1187961" cy="638500"/>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tr-TR" sz="1000" b="1" kern="1200" dirty="0" smtClean="0"/>
            <a:t>Giyim Eşyaları ve Aksesuarları</a:t>
          </a:r>
          <a:endParaRPr lang="tr-TR" sz="1000" b="1" kern="1200" dirty="0"/>
        </a:p>
      </dsp:txBody>
      <dsp:txXfrm>
        <a:off x="4934962" y="2315653"/>
        <a:ext cx="840015" cy="451488"/>
      </dsp:txXfrm>
    </dsp:sp>
    <dsp:sp modelId="{4898C928-F0CD-4195-80B5-F7189A2683CB}">
      <dsp:nvSpPr>
        <dsp:cNvPr id="0" name=""/>
        <dsp:cNvSpPr/>
      </dsp:nvSpPr>
      <dsp:spPr>
        <a:xfrm>
          <a:off x="3941790" y="2873005"/>
          <a:ext cx="1275033" cy="638500"/>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tr-TR" sz="1000" b="1" kern="1200" dirty="0" smtClean="0"/>
            <a:t>Kırtasiye </a:t>
          </a:r>
        </a:p>
        <a:p>
          <a:pPr lvl="0" algn="ctr" defTabSz="444500">
            <a:lnSpc>
              <a:spcPct val="90000"/>
            </a:lnSpc>
            <a:spcBef>
              <a:spcPct val="0"/>
            </a:spcBef>
            <a:spcAft>
              <a:spcPct val="35000"/>
            </a:spcAft>
          </a:pPr>
          <a:r>
            <a:rPr lang="tr-TR" sz="1000" b="1" kern="1200" dirty="0" smtClean="0"/>
            <a:t>Malzemeleri</a:t>
          </a:r>
          <a:endParaRPr lang="tr-TR" sz="1000" b="1" kern="1200" dirty="0"/>
        </a:p>
      </dsp:txBody>
      <dsp:txXfrm>
        <a:off x="4128514" y="2966511"/>
        <a:ext cx="901585" cy="451488"/>
      </dsp:txXfrm>
    </dsp:sp>
    <dsp:sp modelId="{25522F5E-B038-4A68-BCFC-4CF837A3572A}">
      <dsp:nvSpPr>
        <dsp:cNvPr id="0" name=""/>
        <dsp:cNvSpPr/>
      </dsp:nvSpPr>
      <dsp:spPr>
        <a:xfrm>
          <a:off x="2914236" y="2873005"/>
          <a:ext cx="1305030" cy="638500"/>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tr-TR" sz="1000" b="1" kern="1200" dirty="0" smtClean="0"/>
            <a:t>Büro Makineleri ve Aletleri</a:t>
          </a:r>
          <a:endParaRPr lang="tr-TR" sz="1000" b="1" kern="1200" dirty="0"/>
        </a:p>
      </dsp:txBody>
      <dsp:txXfrm>
        <a:off x="3105353" y="2966511"/>
        <a:ext cx="922796" cy="451488"/>
      </dsp:txXfrm>
    </dsp:sp>
    <dsp:sp modelId="{7BBA0929-4F34-4CB0-B45C-71443F4F6D47}">
      <dsp:nvSpPr>
        <dsp:cNvPr id="0" name=""/>
        <dsp:cNvSpPr/>
      </dsp:nvSpPr>
      <dsp:spPr>
        <a:xfrm>
          <a:off x="1361442" y="2072942"/>
          <a:ext cx="2859292" cy="936909"/>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tr-TR" sz="1400" b="1" kern="1200" dirty="0" smtClean="0">
              <a:solidFill>
                <a:srgbClr val="FF0000"/>
              </a:solidFill>
            </a:rPr>
            <a:t>Tıbbi Malzeme ve </a:t>
          </a:r>
          <a:r>
            <a:rPr lang="it-IT" sz="1400" b="1" kern="1200" dirty="0" smtClean="0">
              <a:solidFill>
                <a:srgbClr val="FF0000"/>
              </a:solidFill>
            </a:rPr>
            <a:t>Hastane Donanım</a:t>
          </a:r>
          <a:r>
            <a:rPr lang="tr-TR" sz="1400" b="1" kern="1200" dirty="0" err="1" smtClean="0">
              <a:solidFill>
                <a:srgbClr val="FF0000"/>
              </a:solidFill>
            </a:rPr>
            <a:t>ları</a:t>
          </a:r>
          <a:endParaRPr lang="tr-TR" sz="1400" b="1" kern="1200" dirty="0">
            <a:solidFill>
              <a:srgbClr val="FF0000"/>
            </a:solidFill>
          </a:endParaRPr>
        </a:p>
      </dsp:txBody>
      <dsp:txXfrm>
        <a:off x="1780176" y="2210149"/>
        <a:ext cx="2021824" cy="662495"/>
      </dsp:txXfrm>
    </dsp:sp>
    <dsp:sp modelId="{256717F7-D62B-4F67-B4B5-B85372E697C1}">
      <dsp:nvSpPr>
        <dsp:cNvPr id="0" name=""/>
        <dsp:cNvSpPr/>
      </dsp:nvSpPr>
      <dsp:spPr>
        <a:xfrm>
          <a:off x="1997051" y="1224974"/>
          <a:ext cx="1236417" cy="638500"/>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tr-TR" sz="1000" b="1" kern="1200" dirty="0" smtClean="0"/>
            <a:t>Bilgisayar ve Ekipmanları</a:t>
          </a:r>
          <a:endParaRPr lang="tr-TR" sz="1000" b="1" kern="1200" dirty="0"/>
        </a:p>
      </dsp:txBody>
      <dsp:txXfrm>
        <a:off x="2178120" y="1318480"/>
        <a:ext cx="874279" cy="451488"/>
      </dsp:txXfrm>
    </dsp:sp>
    <dsp:sp modelId="{98DB4C0D-182E-4815-AAAE-081BB29D460A}">
      <dsp:nvSpPr>
        <dsp:cNvPr id="0" name=""/>
        <dsp:cNvSpPr/>
      </dsp:nvSpPr>
      <dsp:spPr>
        <a:xfrm>
          <a:off x="2535225" y="348074"/>
          <a:ext cx="1172624" cy="638500"/>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tr-TR" sz="1000" b="1" kern="1200" dirty="0" smtClean="0"/>
            <a:t>Mobilya ve Büro Mefruşatı</a:t>
          </a:r>
          <a:endParaRPr lang="tr-TR" sz="1000" b="1" kern="1200" dirty="0"/>
        </a:p>
      </dsp:txBody>
      <dsp:txXfrm>
        <a:off x="2706952" y="441580"/>
        <a:ext cx="829170" cy="451488"/>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72E6A5-7995-4D1B-B305-7667B476944E}" type="datetimeFigureOut">
              <a:rPr lang="tr-TR" smtClean="0"/>
              <a:pPr/>
              <a:t>8.04.2018</a:t>
            </a:fld>
            <a:endParaRPr lang="tr-TR"/>
          </a:p>
        </p:txBody>
      </p:sp>
      <p:sp>
        <p:nvSpPr>
          <p:cNvPr id="4" name="Slayt Görüntüsü Yer Tutucus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2FE30F-CA90-40E9-A2D8-9C13E8715E60}" type="slidenum">
              <a:rPr lang="tr-TR" smtClean="0"/>
              <a:pPr/>
              <a:t>‹#›</a:t>
            </a:fld>
            <a:endParaRPr lang="tr-TR"/>
          </a:p>
        </p:txBody>
      </p:sp>
    </p:spTree>
    <p:extLst>
      <p:ext uri="{BB962C8B-B14F-4D97-AF65-F5344CB8AC3E}">
        <p14:creationId xmlns:p14="http://schemas.microsoft.com/office/powerpoint/2010/main" val="3403535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tr-TR" sz="1200" dirty="0" smtClean="0">
                <a:solidFill>
                  <a:srgbClr val="000000"/>
                </a:solidFill>
                <a:latin typeface="Times New Roman" panose="02020603050405020304" pitchFamily="18" charset="0"/>
                <a:cs typeface="Times New Roman" panose="02020603050405020304" pitchFamily="18" charset="0"/>
              </a:rPr>
              <a:t>Bu </a:t>
            </a:r>
            <a:r>
              <a:rPr lang="tr-TR" sz="1200" dirty="0" err="1" smtClean="0">
                <a:solidFill>
                  <a:srgbClr val="000000"/>
                </a:solidFill>
                <a:latin typeface="Times New Roman" panose="02020603050405020304" pitchFamily="18" charset="0"/>
                <a:cs typeface="Times New Roman" panose="02020603050405020304" pitchFamily="18" charset="0"/>
              </a:rPr>
              <a:t>HUB’ların</a:t>
            </a:r>
            <a:r>
              <a:rPr lang="tr-TR" sz="1200" dirty="0" smtClean="0">
                <a:solidFill>
                  <a:srgbClr val="000000"/>
                </a:solidFill>
                <a:latin typeface="Times New Roman" panose="02020603050405020304" pitchFamily="18" charset="0"/>
                <a:cs typeface="Times New Roman" panose="02020603050405020304" pitchFamily="18" charset="0"/>
              </a:rPr>
              <a:t> kurulmasıyla hem tüm müşterilere hizmet verilecek, hem de PTT’nin kendi e-ticaret platformu bu bölgesel lojistik </a:t>
            </a:r>
            <a:r>
              <a:rPr lang="tr-TR" sz="1200" dirty="0" err="1" smtClean="0">
                <a:solidFill>
                  <a:srgbClr val="000000"/>
                </a:solidFill>
                <a:latin typeface="Times New Roman" panose="02020603050405020304" pitchFamily="18" charset="0"/>
                <a:cs typeface="Times New Roman" panose="02020603050405020304" pitchFamily="18" charset="0"/>
              </a:rPr>
              <a:t>hubları</a:t>
            </a:r>
            <a:r>
              <a:rPr lang="tr-TR" sz="1200" dirty="0" smtClean="0">
                <a:solidFill>
                  <a:srgbClr val="000000"/>
                </a:solidFill>
                <a:latin typeface="Times New Roman" panose="02020603050405020304" pitchFamily="18" charset="0"/>
                <a:cs typeface="Times New Roman" panose="02020603050405020304" pitchFamily="18" charset="0"/>
              </a:rPr>
              <a:t> ile entegre edilerek tedarik zinciri çok hızlı hale getirilecek </a:t>
            </a:r>
            <a:r>
              <a:rPr lang="tr-TR" sz="1200" smtClean="0">
                <a:solidFill>
                  <a:srgbClr val="000000"/>
                </a:solidFill>
                <a:latin typeface="Times New Roman" panose="02020603050405020304" pitchFamily="18" charset="0"/>
                <a:cs typeface="Times New Roman" panose="02020603050405020304" pitchFamily="18" charset="0"/>
              </a:rPr>
              <a:t>ve ürünler </a:t>
            </a:r>
            <a:r>
              <a:rPr lang="tr-TR" sz="1200" b="1" u="sng" dirty="0" smtClean="0">
                <a:solidFill>
                  <a:srgbClr val="000000"/>
                </a:solidFill>
                <a:latin typeface="Times New Roman" panose="02020603050405020304" pitchFamily="18" charset="0"/>
                <a:cs typeface="Times New Roman" panose="02020603050405020304" pitchFamily="18" charset="0"/>
              </a:rPr>
              <a:t>en kısa süre içerisinde</a:t>
            </a:r>
            <a:r>
              <a:rPr lang="tr-TR" sz="1200" dirty="0" smtClean="0">
                <a:solidFill>
                  <a:srgbClr val="000000"/>
                </a:solidFill>
                <a:latin typeface="Times New Roman" panose="02020603050405020304" pitchFamily="18" charset="0"/>
                <a:cs typeface="Times New Roman" panose="02020603050405020304" pitchFamily="18" charset="0"/>
              </a:rPr>
              <a:t> adreslerine teslim edilebilir hale getirilecektir.</a:t>
            </a:r>
          </a:p>
          <a:p>
            <a:endParaRPr lang="tr-TR" dirty="0"/>
          </a:p>
        </p:txBody>
      </p:sp>
      <p:sp>
        <p:nvSpPr>
          <p:cNvPr id="4" name="Veri Yer Tutucusu 3"/>
          <p:cNvSpPr>
            <a:spLocks noGrp="1"/>
          </p:cNvSpPr>
          <p:nvPr>
            <p:ph type="dt" idx="10"/>
          </p:nvPr>
        </p:nvSpPr>
        <p:spPr/>
        <p:txBody>
          <a:bodyPr/>
          <a:lstStyle/>
          <a:p>
            <a:pPr>
              <a:defRPr/>
            </a:pPr>
            <a:endParaRPr lang="tr-TR"/>
          </a:p>
        </p:txBody>
      </p:sp>
      <p:sp>
        <p:nvSpPr>
          <p:cNvPr id="5" name="Slayt Numarası Yer Tutucusu 4"/>
          <p:cNvSpPr>
            <a:spLocks noGrp="1"/>
          </p:cNvSpPr>
          <p:nvPr>
            <p:ph type="sldNum" sz="quarter" idx="11"/>
          </p:nvPr>
        </p:nvSpPr>
        <p:spPr/>
        <p:txBody>
          <a:bodyPr/>
          <a:lstStyle/>
          <a:p>
            <a:pPr>
              <a:defRPr/>
            </a:pPr>
            <a:fld id="{FF9327BF-C8FC-4572-96CE-E531C16C12CC}" type="slidenum">
              <a:rPr lang="tr-TR" smtClean="0"/>
              <a:pPr>
                <a:defRPr/>
              </a:pPr>
              <a:t>21</a:t>
            </a:fld>
            <a:endParaRPr lang="tr-TR"/>
          </a:p>
        </p:txBody>
      </p:sp>
    </p:spTree>
    <p:extLst>
      <p:ext uri="{BB962C8B-B14F-4D97-AF65-F5344CB8AC3E}">
        <p14:creationId xmlns:p14="http://schemas.microsoft.com/office/powerpoint/2010/main" val="6875361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tr-TR" smtClean="0"/>
              <a:t>Asıl başlık stili için tıklatın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D14E3FB3-C307-49DE-9D38-1555AB2B3ED8}" type="datetimeFigureOut">
              <a:rPr lang="tr-TR" smtClean="0"/>
              <a:pPr/>
              <a:t>8.04.2018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4B57C10-D49F-49F5-A367-B634E32B117F}" type="slidenum">
              <a:rPr lang="tr-TR" smtClean="0"/>
              <a:pPr/>
              <a:t>‹#›</a:t>
            </a:fld>
            <a:endParaRPr lang="tr-TR"/>
          </a:p>
        </p:txBody>
      </p:sp>
    </p:spTree>
    <p:extLst>
      <p:ext uri="{BB962C8B-B14F-4D97-AF65-F5344CB8AC3E}">
        <p14:creationId xmlns:p14="http://schemas.microsoft.com/office/powerpoint/2010/main" val="189701093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D14E3FB3-C307-49DE-9D38-1555AB2B3ED8}" type="datetimeFigureOut">
              <a:rPr lang="tr-TR" smtClean="0"/>
              <a:pPr/>
              <a:t>8.04.2018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4B57C10-D49F-49F5-A367-B634E32B117F}" type="slidenum">
              <a:rPr lang="tr-TR" smtClean="0"/>
              <a:pPr/>
              <a:t>‹#›</a:t>
            </a:fld>
            <a:endParaRPr lang="tr-TR"/>
          </a:p>
        </p:txBody>
      </p:sp>
    </p:spTree>
    <p:extLst>
      <p:ext uri="{BB962C8B-B14F-4D97-AF65-F5344CB8AC3E}">
        <p14:creationId xmlns:p14="http://schemas.microsoft.com/office/powerpoint/2010/main" val="166666076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D14E3FB3-C307-49DE-9D38-1555AB2B3ED8}" type="datetimeFigureOut">
              <a:rPr lang="tr-TR" smtClean="0"/>
              <a:pPr/>
              <a:t>8.04.2018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4B57C10-D49F-49F5-A367-B634E32B117F}" type="slidenum">
              <a:rPr lang="tr-TR" smtClean="0"/>
              <a:pPr/>
              <a:t>‹#›</a:t>
            </a:fld>
            <a:endParaRPr lang="tr-TR"/>
          </a:p>
        </p:txBody>
      </p:sp>
    </p:spTree>
    <p:extLst>
      <p:ext uri="{BB962C8B-B14F-4D97-AF65-F5344CB8AC3E}">
        <p14:creationId xmlns:p14="http://schemas.microsoft.com/office/powerpoint/2010/main" val="264239854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D14E3FB3-C307-49DE-9D38-1555AB2B3ED8}" type="datetimeFigureOut">
              <a:rPr lang="tr-TR" smtClean="0"/>
              <a:pPr/>
              <a:t>8.04.2018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4B57C10-D49F-49F5-A367-B634E32B117F}" type="slidenum">
              <a:rPr lang="tr-TR" smtClean="0"/>
              <a:pPr/>
              <a:t>‹#›</a:t>
            </a:fld>
            <a:endParaRPr lang="tr-TR"/>
          </a:p>
        </p:txBody>
      </p:sp>
    </p:spTree>
    <p:extLst>
      <p:ext uri="{BB962C8B-B14F-4D97-AF65-F5344CB8AC3E}">
        <p14:creationId xmlns:p14="http://schemas.microsoft.com/office/powerpoint/2010/main" val="114359805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tr-TR" smtClean="0"/>
              <a:t>Asıl başlık stili için tıklatın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D14E3FB3-C307-49DE-9D38-1555AB2B3ED8}" type="datetimeFigureOut">
              <a:rPr lang="tr-TR" smtClean="0"/>
              <a:pPr/>
              <a:t>8.04.2018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4B57C10-D49F-49F5-A367-B634E32B117F}" type="slidenum">
              <a:rPr lang="tr-TR" smtClean="0"/>
              <a:pPr/>
              <a:t>‹#›</a:t>
            </a:fld>
            <a:endParaRPr lang="tr-TR"/>
          </a:p>
        </p:txBody>
      </p:sp>
    </p:spTree>
    <p:extLst>
      <p:ext uri="{BB962C8B-B14F-4D97-AF65-F5344CB8AC3E}">
        <p14:creationId xmlns:p14="http://schemas.microsoft.com/office/powerpoint/2010/main" val="393231523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D14E3FB3-C307-49DE-9D38-1555AB2B3ED8}" type="datetimeFigureOut">
              <a:rPr lang="tr-TR" smtClean="0"/>
              <a:pPr/>
              <a:t>8.04.2018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C4B57C10-D49F-49F5-A367-B634E32B117F}" type="slidenum">
              <a:rPr lang="tr-TR" smtClean="0"/>
              <a:pPr/>
              <a:t>‹#›</a:t>
            </a:fld>
            <a:endParaRPr lang="tr-TR"/>
          </a:p>
        </p:txBody>
      </p:sp>
    </p:spTree>
    <p:extLst>
      <p:ext uri="{BB962C8B-B14F-4D97-AF65-F5344CB8AC3E}">
        <p14:creationId xmlns:p14="http://schemas.microsoft.com/office/powerpoint/2010/main" val="72565743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629842" y="2505075"/>
            <a:ext cx="3868340"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4629150" y="2505075"/>
            <a:ext cx="3887391"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D14E3FB3-C307-49DE-9D38-1555AB2B3ED8}" type="datetimeFigureOut">
              <a:rPr lang="tr-TR" smtClean="0"/>
              <a:pPr/>
              <a:t>8.04.2018</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C4B57C10-D49F-49F5-A367-B634E32B117F}" type="slidenum">
              <a:rPr lang="tr-TR" smtClean="0"/>
              <a:pPr/>
              <a:t>‹#›</a:t>
            </a:fld>
            <a:endParaRPr lang="tr-TR"/>
          </a:p>
        </p:txBody>
      </p:sp>
    </p:spTree>
    <p:extLst>
      <p:ext uri="{BB962C8B-B14F-4D97-AF65-F5344CB8AC3E}">
        <p14:creationId xmlns:p14="http://schemas.microsoft.com/office/powerpoint/2010/main" val="320469076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D14E3FB3-C307-49DE-9D38-1555AB2B3ED8}" type="datetimeFigureOut">
              <a:rPr lang="tr-TR" smtClean="0"/>
              <a:pPr/>
              <a:t>8.04.2018</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C4B57C10-D49F-49F5-A367-B634E32B117F}" type="slidenum">
              <a:rPr lang="tr-TR" smtClean="0"/>
              <a:pPr/>
              <a:t>‹#›</a:t>
            </a:fld>
            <a:endParaRPr lang="tr-TR"/>
          </a:p>
        </p:txBody>
      </p:sp>
    </p:spTree>
    <p:extLst>
      <p:ext uri="{BB962C8B-B14F-4D97-AF65-F5344CB8AC3E}">
        <p14:creationId xmlns:p14="http://schemas.microsoft.com/office/powerpoint/2010/main" val="275150694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4E3FB3-C307-49DE-9D38-1555AB2B3ED8}" type="datetimeFigureOut">
              <a:rPr lang="tr-TR" smtClean="0"/>
              <a:pPr/>
              <a:t>8.04.2018</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C4B57C10-D49F-49F5-A367-B634E32B117F}" type="slidenum">
              <a:rPr lang="tr-TR" smtClean="0"/>
              <a:pPr/>
              <a:t>‹#›</a:t>
            </a:fld>
            <a:endParaRPr lang="tr-TR"/>
          </a:p>
        </p:txBody>
      </p:sp>
    </p:spTree>
    <p:extLst>
      <p:ext uri="{BB962C8B-B14F-4D97-AF65-F5344CB8AC3E}">
        <p14:creationId xmlns:p14="http://schemas.microsoft.com/office/powerpoint/2010/main" val="386831088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tr-TR" smtClean="0"/>
              <a:t>Asıl başlık stili için tıklatın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D14E3FB3-C307-49DE-9D38-1555AB2B3ED8}" type="datetimeFigureOut">
              <a:rPr lang="tr-TR" smtClean="0"/>
              <a:pPr/>
              <a:t>8.04.2018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C4B57C10-D49F-49F5-A367-B634E32B117F}" type="slidenum">
              <a:rPr lang="tr-TR" smtClean="0"/>
              <a:pPr/>
              <a:t>‹#›</a:t>
            </a:fld>
            <a:endParaRPr lang="tr-TR"/>
          </a:p>
        </p:txBody>
      </p:sp>
    </p:spTree>
    <p:extLst>
      <p:ext uri="{BB962C8B-B14F-4D97-AF65-F5344CB8AC3E}">
        <p14:creationId xmlns:p14="http://schemas.microsoft.com/office/powerpoint/2010/main" val="21518516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D14E3FB3-C307-49DE-9D38-1555AB2B3ED8}" type="datetimeFigureOut">
              <a:rPr lang="tr-TR" smtClean="0"/>
              <a:pPr/>
              <a:t>8.04.2018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C4B57C10-D49F-49F5-A367-B634E32B117F}" type="slidenum">
              <a:rPr lang="tr-TR" smtClean="0"/>
              <a:pPr/>
              <a:t>‹#›</a:t>
            </a:fld>
            <a:endParaRPr lang="tr-TR"/>
          </a:p>
        </p:txBody>
      </p:sp>
    </p:spTree>
    <p:extLst>
      <p:ext uri="{BB962C8B-B14F-4D97-AF65-F5344CB8AC3E}">
        <p14:creationId xmlns:p14="http://schemas.microsoft.com/office/powerpoint/2010/main" val="312111563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4E3FB3-C307-49DE-9D38-1555AB2B3ED8}" type="datetimeFigureOut">
              <a:rPr lang="tr-TR" smtClean="0"/>
              <a:pPr/>
              <a:t>8.04.2018</a:t>
            </a:fld>
            <a:endParaRPr lang="tr-T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B57C10-D49F-49F5-A367-B634E32B117F}" type="slidenum">
              <a:rPr lang="tr-TR" smtClean="0"/>
              <a:pPr/>
              <a:t>‹#›</a:t>
            </a:fld>
            <a:endParaRPr lang="tr-TR"/>
          </a:p>
        </p:txBody>
      </p:sp>
    </p:spTree>
    <p:extLst>
      <p:ext uri="{BB962C8B-B14F-4D97-AF65-F5344CB8AC3E}">
        <p14:creationId xmlns:p14="http://schemas.microsoft.com/office/powerpoint/2010/main" val="8305821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Metin kutusu 9"/>
          <p:cNvSpPr txBox="1"/>
          <p:nvPr/>
        </p:nvSpPr>
        <p:spPr>
          <a:xfrm>
            <a:off x="6648450" y="5361313"/>
            <a:ext cx="2400300" cy="646331"/>
          </a:xfrm>
          <a:prstGeom prst="rect">
            <a:avLst/>
          </a:prstGeom>
          <a:noFill/>
        </p:spPr>
        <p:txBody>
          <a:bodyPr wrap="square" rtlCol="0">
            <a:spAutoFit/>
          </a:bodyPr>
          <a:lstStyle/>
          <a:p>
            <a:pPr algn="ctr"/>
            <a:r>
              <a:rPr lang="tr-TR" b="1" dirty="0">
                <a:solidFill>
                  <a:schemeClr val="bg1"/>
                </a:solidFill>
              </a:rPr>
              <a:t>Kudret DOĞRU</a:t>
            </a:r>
          </a:p>
          <a:p>
            <a:pPr algn="ctr"/>
            <a:r>
              <a:rPr lang="tr-TR" b="1" dirty="0">
                <a:solidFill>
                  <a:schemeClr val="bg1"/>
                </a:solidFill>
              </a:rPr>
              <a:t>Erciyes Üniversitesi</a:t>
            </a:r>
          </a:p>
        </p:txBody>
      </p:sp>
      <p:pic>
        <p:nvPicPr>
          <p:cNvPr id="11" name="Resim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2" name="Dikdörtgen 11"/>
          <p:cNvSpPr/>
          <p:nvPr/>
        </p:nvSpPr>
        <p:spPr>
          <a:xfrm>
            <a:off x="0" y="4401747"/>
            <a:ext cx="9144000" cy="266163"/>
          </a:xfrm>
          <a:prstGeom prst="rect">
            <a:avLst/>
          </a:prstGeom>
        </p:spPr>
        <p:txBody>
          <a:bodyPr wrap="square">
            <a:spAutoFit/>
          </a:bodyPr>
          <a:lstStyle/>
          <a:p>
            <a:pPr algn="ctr">
              <a:lnSpc>
                <a:spcPct val="115000"/>
              </a:lnSpc>
            </a:pPr>
            <a:r>
              <a:rPr lang="tr-TR" sz="1050" b="1" dirty="0" smtClean="0">
                <a:solidFill>
                  <a:schemeClr val="tx1">
                    <a:lumMod val="95000"/>
                    <a:lumOff val="5000"/>
                  </a:schemeClr>
                </a:solidFill>
                <a:latin typeface="Segoe UI Symbol" panose="020B0502040204020203" pitchFamily="34" charset="0"/>
                <a:ea typeface="Segoe UI Symbol" panose="020B0502040204020203" pitchFamily="34" charset="0"/>
                <a:cs typeface="Tahoma" panose="020B0604030504040204" pitchFamily="34" charset="0"/>
              </a:rPr>
              <a:t>ÜNİVERSİTE HASTANELERİ BİRLİĞİ DERNEĞİ XX.GENEL TOPLANTISI,  13  NİSAN 2018, AFYON</a:t>
            </a:r>
          </a:p>
        </p:txBody>
      </p:sp>
      <p:sp>
        <p:nvSpPr>
          <p:cNvPr id="13" name="Metin kutusu 12"/>
          <p:cNvSpPr txBox="1"/>
          <p:nvPr/>
        </p:nvSpPr>
        <p:spPr>
          <a:xfrm>
            <a:off x="6145429" y="6211314"/>
            <a:ext cx="2823667" cy="492443"/>
          </a:xfrm>
          <a:prstGeom prst="rect">
            <a:avLst/>
          </a:prstGeom>
          <a:noFill/>
        </p:spPr>
        <p:txBody>
          <a:bodyPr wrap="square" rtlCol="0">
            <a:spAutoFit/>
          </a:bodyPr>
          <a:lstStyle/>
          <a:p>
            <a:pPr algn="ctr"/>
            <a:r>
              <a:rPr lang="tr-TR" sz="1300" b="1" dirty="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Prof. Dr. </a:t>
            </a:r>
            <a:r>
              <a:rPr lang="tr-TR" sz="1300" b="1" dirty="0" smtClean="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Muhammed GÜVEN</a:t>
            </a:r>
            <a:endParaRPr lang="tr-TR" sz="1300" b="1" dirty="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algn="ctr"/>
            <a:r>
              <a:rPr lang="tr-TR" sz="1300" b="1" dirty="0" smtClean="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Rektör</a:t>
            </a:r>
            <a:endParaRPr lang="tr-TR" sz="1300" b="1" dirty="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14" name="Dikdörtgen 13"/>
          <p:cNvSpPr/>
          <p:nvPr/>
        </p:nvSpPr>
        <p:spPr>
          <a:xfrm>
            <a:off x="81185" y="3722213"/>
            <a:ext cx="8981630" cy="676275"/>
          </a:xfrm>
          <a:prstGeom prst="rect">
            <a:avLst/>
          </a:prstGeom>
        </p:spPr>
        <p:txBody>
          <a:bodyPr wrap="square">
            <a:spAutoFit/>
          </a:bodyPr>
          <a:lstStyle/>
          <a:p>
            <a:pPr algn="ctr">
              <a:lnSpc>
                <a:spcPct val="115000"/>
              </a:lnSpc>
            </a:pPr>
            <a:r>
              <a:rPr lang="tr-TR" sz="3600" b="1" dirty="0" smtClean="0">
                <a:solidFill>
                  <a:srgbClr val="C00000"/>
                </a:solidFill>
                <a:latin typeface="Franklin Gothic Heavy" panose="020B0903020102020204" pitchFamily="34" charset="0"/>
                <a:ea typeface="Tahoma" panose="020B0604030504040204" pitchFamily="34" charset="0"/>
                <a:cs typeface="Tahoma" panose="020B0604030504040204" pitchFamily="34" charset="0"/>
              </a:rPr>
              <a:t>SAĞLIK MARKET</a:t>
            </a:r>
            <a:endParaRPr lang="tr-TR" sz="3600" b="1" dirty="0">
              <a:solidFill>
                <a:srgbClr val="C00000"/>
              </a:solidFill>
              <a:latin typeface="Franklin Gothic Heavy" panose="020B090302010202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9518588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28650" y="546362"/>
            <a:ext cx="7886700" cy="1325563"/>
          </a:xfrm>
        </p:spPr>
        <p:txBody>
          <a:bodyPr>
            <a:normAutofit/>
          </a:bodyPr>
          <a:lstStyle/>
          <a:p>
            <a:r>
              <a:rPr lang="tr-TR" sz="3000" dirty="0">
                <a:solidFill>
                  <a:srgbClr val="FF0000"/>
                </a:solidFill>
                <a:latin typeface="Arial Black" panose="020B0A04020102020204" pitchFamily="34" charset="0"/>
              </a:rPr>
              <a:t>MERKEZİ ALIMIN AVANTAJLARI</a:t>
            </a:r>
          </a:p>
        </p:txBody>
      </p:sp>
      <p:sp>
        <p:nvSpPr>
          <p:cNvPr id="3" name="İçerik Yer Tutucusu 2"/>
          <p:cNvSpPr>
            <a:spLocks noGrp="1"/>
          </p:cNvSpPr>
          <p:nvPr>
            <p:ph idx="1"/>
          </p:nvPr>
        </p:nvSpPr>
        <p:spPr>
          <a:xfrm>
            <a:off x="628650" y="2006861"/>
            <a:ext cx="7886700" cy="4351338"/>
          </a:xfrm>
        </p:spPr>
        <p:txBody>
          <a:bodyPr/>
          <a:lstStyle/>
          <a:p>
            <a:r>
              <a:rPr lang="tr-TR" dirty="0" smtClean="0"/>
              <a:t>İş ve Deneyimlerden elde edilen uzmanlık</a:t>
            </a:r>
          </a:p>
          <a:p>
            <a:r>
              <a:rPr lang="tr-TR" dirty="0" smtClean="0"/>
              <a:t>Veri birikimi ve piyasa araştırmaları sonucu uygun fiyat</a:t>
            </a:r>
          </a:p>
          <a:p>
            <a:r>
              <a:rPr lang="tr-TR" dirty="0" smtClean="0"/>
              <a:t>Standart iş süreçleri, düşük işlem maliyeti</a:t>
            </a:r>
          </a:p>
          <a:p>
            <a:r>
              <a:rPr lang="tr-TR" dirty="0" smtClean="0"/>
              <a:t>Ölçek ekonomisi ve daha fazla pazarlık gücü</a:t>
            </a:r>
          </a:p>
          <a:p>
            <a:r>
              <a:rPr lang="tr-TR" dirty="0" smtClean="0"/>
              <a:t>Satın alma </a:t>
            </a:r>
            <a:r>
              <a:rPr lang="tr-TR" dirty="0" smtClean="0"/>
              <a:t>ve kalite kontrol konusunda görevli personelin yönetim giderlerinin azalması</a:t>
            </a:r>
          </a:p>
          <a:p>
            <a:endParaRPr lang="tr-TR" dirty="0"/>
          </a:p>
        </p:txBody>
      </p:sp>
    </p:spTree>
    <p:extLst>
      <p:ext uri="{BB962C8B-B14F-4D97-AF65-F5344CB8AC3E}">
        <p14:creationId xmlns:p14="http://schemas.microsoft.com/office/powerpoint/2010/main" val="5423166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96562" y="669926"/>
            <a:ext cx="8666205" cy="1325563"/>
          </a:xfrm>
        </p:spPr>
        <p:txBody>
          <a:bodyPr>
            <a:normAutofit/>
          </a:bodyPr>
          <a:lstStyle/>
          <a:p>
            <a:r>
              <a:rPr lang="tr-TR" sz="2700" dirty="0" smtClean="0">
                <a:solidFill>
                  <a:srgbClr val="FF0000"/>
                </a:solidFill>
                <a:latin typeface="Arial Black" panose="020B0A04020102020204" pitchFamily="34" charset="0"/>
              </a:rPr>
              <a:t>DMO TEDARİK </a:t>
            </a:r>
            <a:r>
              <a:rPr lang="tr-TR" sz="2700" dirty="0">
                <a:solidFill>
                  <a:srgbClr val="FF0000"/>
                </a:solidFill>
                <a:latin typeface="Arial Black" panose="020B0A04020102020204" pitchFamily="34" charset="0"/>
              </a:rPr>
              <a:t>SÜRECİNİ YÖNETEBİLİR Mİ?</a:t>
            </a:r>
          </a:p>
        </p:txBody>
      </p:sp>
      <p:sp>
        <p:nvSpPr>
          <p:cNvPr id="3" name="İçerik Yer Tutucusu 2"/>
          <p:cNvSpPr>
            <a:spLocks noGrp="1"/>
          </p:cNvSpPr>
          <p:nvPr>
            <p:ph idx="1"/>
          </p:nvPr>
        </p:nvSpPr>
        <p:spPr>
          <a:xfrm>
            <a:off x="263611" y="1825625"/>
            <a:ext cx="8732108" cy="4351338"/>
          </a:xfrm>
        </p:spPr>
        <p:txBody>
          <a:bodyPr>
            <a:normAutofit/>
          </a:bodyPr>
          <a:lstStyle/>
          <a:p>
            <a:pPr algn="just">
              <a:lnSpc>
                <a:spcPct val="150000"/>
              </a:lnSpc>
              <a:spcBef>
                <a:spcPct val="0"/>
              </a:spcBef>
              <a:buFontTx/>
              <a:buNone/>
              <a:defRPr/>
            </a:pPr>
            <a:r>
              <a:rPr lang="tr-TR" altLang="tr-TR" sz="2400" b="1" spc="-38" dirty="0">
                <a:solidFill>
                  <a:srgbClr val="7030A0"/>
                </a:solidFill>
                <a:latin typeface="Times New Roman" panose="02020603050405020304" pitchFamily="18" charset="0"/>
                <a:cs typeface="Times New Roman" panose="02020603050405020304" pitchFamily="18" charset="0"/>
              </a:rPr>
              <a:t>Devlet Malzeme Ofisi</a:t>
            </a:r>
            <a:r>
              <a:rPr lang="tr-TR" altLang="tr-TR" sz="2400" b="1" spc="-38" dirty="0" smtClean="0">
                <a:solidFill>
                  <a:srgbClr val="7030A0"/>
                </a:solidFill>
                <a:latin typeface="Times New Roman" panose="02020603050405020304" pitchFamily="18" charset="0"/>
                <a:cs typeface="Times New Roman" panose="02020603050405020304" pitchFamily="18" charset="0"/>
              </a:rPr>
              <a:t>;</a:t>
            </a:r>
          </a:p>
          <a:p>
            <a:pPr algn="just">
              <a:lnSpc>
                <a:spcPct val="150000"/>
              </a:lnSpc>
              <a:spcBef>
                <a:spcPct val="0"/>
              </a:spcBef>
              <a:buFontTx/>
              <a:buNone/>
              <a:defRPr/>
            </a:pPr>
            <a:endParaRPr lang="tr-TR" altLang="tr-TR" sz="800" b="1" spc="-38" dirty="0">
              <a:solidFill>
                <a:srgbClr val="FF0000"/>
              </a:solidFill>
              <a:latin typeface="Times New Roman" panose="02020603050405020304" pitchFamily="18" charset="0"/>
              <a:cs typeface="Times New Roman" panose="02020603050405020304" pitchFamily="18" charset="0"/>
            </a:endParaRPr>
          </a:p>
          <a:p>
            <a:pPr>
              <a:lnSpc>
                <a:spcPct val="150000"/>
              </a:lnSpc>
              <a:spcBef>
                <a:spcPct val="0"/>
              </a:spcBef>
              <a:buFontTx/>
              <a:buNone/>
              <a:defRPr/>
            </a:pPr>
            <a:r>
              <a:rPr lang="tr-TR" altLang="tr-TR" sz="2400" b="1" spc="-38" dirty="0">
                <a:solidFill>
                  <a:srgbClr val="FF0000"/>
                </a:solidFill>
                <a:latin typeface="Times New Roman" panose="02020603050405020304" pitchFamily="18" charset="0"/>
                <a:cs typeface="Times New Roman" panose="02020603050405020304" pitchFamily="18" charset="0"/>
              </a:rPr>
              <a:t>   </a:t>
            </a:r>
            <a:r>
              <a:rPr lang="tr-TR" altLang="tr-TR" sz="2400" b="1" spc="-38" dirty="0" smtClean="0">
                <a:solidFill>
                  <a:srgbClr val="7030A0"/>
                </a:solidFill>
                <a:latin typeface="Times New Roman" panose="02020603050405020304" pitchFamily="18" charset="0"/>
                <a:cs typeface="Times New Roman" panose="02020603050405020304" pitchFamily="18" charset="0"/>
              </a:rPr>
              <a:t>1926’</a:t>
            </a:r>
            <a:r>
              <a:rPr lang="tr-TR" altLang="tr-TR" sz="2400" b="1" spc="-38" dirty="0" smtClean="0">
                <a:solidFill>
                  <a:srgbClr val="0070C0"/>
                </a:solidFill>
                <a:latin typeface="Times New Roman" panose="02020603050405020304" pitchFamily="18" charset="0"/>
                <a:cs typeface="Times New Roman" panose="02020603050405020304" pitchFamily="18" charset="0"/>
              </a:rPr>
              <a:t> </a:t>
            </a:r>
            <a:r>
              <a:rPr lang="tr-TR" altLang="tr-TR" sz="2400" b="1" spc="-38" dirty="0">
                <a:solidFill>
                  <a:srgbClr val="0070C0"/>
                </a:solidFill>
                <a:latin typeface="Times New Roman" panose="02020603050405020304" pitchFamily="18" charset="0"/>
                <a:cs typeface="Times New Roman" panose="02020603050405020304" pitchFamily="18" charset="0"/>
              </a:rPr>
              <a:t>dan beri, Kamu kurum ve kuruluşlarının ihtiyacı olan ve</a:t>
            </a:r>
          </a:p>
          <a:p>
            <a:pPr>
              <a:lnSpc>
                <a:spcPct val="150000"/>
              </a:lnSpc>
              <a:spcBef>
                <a:spcPct val="0"/>
              </a:spcBef>
              <a:buFontTx/>
              <a:buNone/>
              <a:defRPr/>
            </a:pPr>
            <a:r>
              <a:rPr lang="tr-TR" altLang="tr-TR" sz="2400" b="1" spc="-38" dirty="0">
                <a:solidFill>
                  <a:srgbClr val="0070C0"/>
                </a:solidFill>
                <a:latin typeface="Times New Roman" panose="02020603050405020304" pitchFamily="18" charset="0"/>
                <a:cs typeface="Times New Roman" panose="02020603050405020304" pitchFamily="18" charset="0"/>
              </a:rPr>
              <a:t>   Faaliyet konuları arasında yer alan mal ve hizmetleri karşılamak üzere, </a:t>
            </a:r>
            <a:r>
              <a:rPr lang="tr-TR" altLang="tr-TR" sz="2400" b="1" spc="-38" dirty="0">
                <a:solidFill>
                  <a:srgbClr val="7030A0"/>
                </a:solidFill>
                <a:latin typeface="Times New Roman" panose="02020603050405020304" pitchFamily="18" charset="0"/>
                <a:cs typeface="Times New Roman" panose="02020603050405020304" pitchFamily="18" charset="0"/>
              </a:rPr>
              <a:t>«MERKEZİ SATINALMA KURUMU» </a:t>
            </a:r>
            <a:r>
              <a:rPr lang="tr-TR" altLang="tr-TR" sz="2400" b="1" spc="-38" dirty="0">
                <a:solidFill>
                  <a:srgbClr val="0070C0"/>
                </a:solidFill>
                <a:latin typeface="Times New Roman" panose="02020603050405020304" pitchFamily="18" charset="0"/>
                <a:cs typeface="Times New Roman" panose="02020603050405020304" pitchFamily="18" charset="0"/>
              </a:rPr>
              <a:t>olarak faaliyet göstermektedir.</a:t>
            </a:r>
          </a:p>
          <a:p>
            <a:endParaRPr lang="tr-TR" dirty="0"/>
          </a:p>
        </p:txBody>
      </p:sp>
    </p:spTree>
    <p:extLst>
      <p:ext uri="{BB962C8B-B14F-4D97-AF65-F5344CB8AC3E}">
        <p14:creationId xmlns:p14="http://schemas.microsoft.com/office/powerpoint/2010/main" val="33824793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pPr algn="ctr"/>
            <a:r>
              <a:rPr lang="tr-TR" sz="2400" dirty="0">
                <a:solidFill>
                  <a:srgbClr val="FF0000"/>
                </a:solidFill>
                <a:latin typeface="Arial Black" panose="020B0A04020102020204" pitchFamily="34" charset="0"/>
              </a:rPr>
              <a:t>Tıbbi Cihaz ve Hastane Donanımı Satışları</a:t>
            </a:r>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8650" y="2226469"/>
            <a:ext cx="7885554" cy="3025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992136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28650" y="480458"/>
            <a:ext cx="7886700" cy="1325563"/>
          </a:xfrm>
        </p:spPr>
        <p:txBody>
          <a:bodyPr>
            <a:normAutofit/>
          </a:bodyPr>
          <a:lstStyle/>
          <a:p>
            <a:pPr algn="ctr"/>
            <a:r>
              <a:rPr lang="tr-TR" sz="3000" dirty="0">
                <a:solidFill>
                  <a:srgbClr val="FF0000"/>
                </a:solidFill>
                <a:latin typeface="Arial Black" panose="020B0A04020102020204" pitchFamily="34" charset="0"/>
              </a:rPr>
              <a:t>ÜRÜN GRUPLARI SATIŞLARI</a:t>
            </a:r>
          </a:p>
        </p:txBody>
      </p:sp>
      <p:sp>
        <p:nvSpPr>
          <p:cNvPr id="3" name="İçerik Yer Tutucusu 2"/>
          <p:cNvSpPr>
            <a:spLocks noGrp="1"/>
          </p:cNvSpPr>
          <p:nvPr>
            <p:ph idx="1"/>
          </p:nvPr>
        </p:nvSpPr>
        <p:spPr/>
        <p:txBody>
          <a:bodyPr/>
          <a:lstStyle/>
          <a:p>
            <a:endParaRPr lang="tr-TR" dirty="0"/>
          </a:p>
        </p:txBody>
      </p:sp>
      <p:graphicFrame>
        <p:nvGraphicFramePr>
          <p:cNvPr id="5" name="Tablo 4"/>
          <p:cNvGraphicFramePr>
            <a:graphicFrameLocks noGrp="1"/>
          </p:cNvGraphicFramePr>
          <p:nvPr>
            <p:extLst/>
          </p:nvPr>
        </p:nvGraphicFramePr>
        <p:xfrm>
          <a:off x="946597" y="2226470"/>
          <a:ext cx="7225051" cy="3263504"/>
        </p:xfrm>
        <a:graphic>
          <a:graphicData uri="http://schemas.openxmlformats.org/drawingml/2006/table">
            <a:tbl>
              <a:tblPr/>
              <a:tblGrid>
                <a:gridCol w="2107511">
                  <a:extLst>
                    <a:ext uri="{9D8B030D-6E8A-4147-A177-3AD203B41FA5}">
                      <a16:colId xmlns:a16="http://schemas.microsoft.com/office/drawing/2014/main" xmlns="" val="3556917228"/>
                    </a:ext>
                  </a:extLst>
                </a:gridCol>
                <a:gridCol w="1279385">
                  <a:extLst>
                    <a:ext uri="{9D8B030D-6E8A-4147-A177-3AD203B41FA5}">
                      <a16:colId xmlns:a16="http://schemas.microsoft.com/office/drawing/2014/main" xmlns="" val="1394212387"/>
                    </a:ext>
                  </a:extLst>
                </a:gridCol>
                <a:gridCol w="1279385">
                  <a:extLst>
                    <a:ext uri="{9D8B030D-6E8A-4147-A177-3AD203B41FA5}">
                      <a16:colId xmlns:a16="http://schemas.microsoft.com/office/drawing/2014/main" xmlns="" val="1304045216"/>
                    </a:ext>
                  </a:extLst>
                </a:gridCol>
                <a:gridCol w="1279385">
                  <a:extLst>
                    <a:ext uri="{9D8B030D-6E8A-4147-A177-3AD203B41FA5}">
                      <a16:colId xmlns:a16="http://schemas.microsoft.com/office/drawing/2014/main" xmlns="" val="435544935"/>
                    </a:ext>
                  </a:extLst>
                </a:gridCol>
                <a:gridCol w="1279385">
                  <a:extLst>
                    <a:ext uri="{9D8B030D-6E8A-4147-A177-3AD203B41FA5}">
                      <a16:colId xmlns:a16="http://schemas.microsoft.com/office/drawing/2014/main" xmlns="" val="227870956"/>
                    </a:ext>
                  </a:extLst>
                </a:gridCol>
              </a:tblGrid>
              <a:tr h="407938">
                <a:tc rowSpan="2">
                  <a:txBody>
                    <a:bodyPr/>
                    <a:lstStyle/>
                    <a:p>
                      <a:pPr algn="ctr" fontAlgn="ctr"/>
                      <a:r>
                        <a:rPr lang="tr-TR" sz="900" b="1" i="0" u="none" strike="noStrike" dirty="0">
                          <a:solidFill>
                            <a:srgbClr val="000000"/>
                          </a:solidFill>
                          <a:effectLst/>
                          <a:latin typeface="Calibri" panose="020F0502020204030204" pitchFamily="34" charset="0"/>
                        </a:rPr>
                        <a:t>Katalog Ürün Grubu</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gridSpan="2">
                  <a:txBody>
                    <a:bodyPr/>
                    <a:lstStyle/>
                    <a:p>
                      <a:pPr algn="ctr" fontAlgn="ctr"/>
                      <a:r>
                        <a:rPr lang="tr-TR" sz="900" b="1" i="0" u="none" strike="noStrike">
                          <a:solidFill>
                            <a:srgbClr val="000000"/>
                          </a:solidFill>
                          <a:effectLst/>
                          <a:latin typeface="Calibri" panose="020F0502020204030204" pitchFamily="34" charset="0"/>
                        </a:rPr>
                        <a:t>2016</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hMerge="1">
                  <a:txBody>
                    <a:bodyPr/>
                    <a:lstStyle/>
                    <a:p>
                      <a:endParaRPr lang="tr-TR"/>
                    </a:p>
                  </a:txBody>
                  <a:tcPr/>
                </a:tc>
                <a:tc gridSpan="2">
                  <a:txBody>
                    <a:bodyPr/>
                    <a:lstStyle/>
                    <a:p>
                      <a:pPr algn="ctr" fontAlgn="ctr"/>
                      <a:r>
                        <a:rPr lang="tr-TR" sz="900" b="1" i="0" u="none" strike="noStrike">
                          <a:solidFill>
                            <a:srgbClr val="000000"/>
                          </a:solidFill>
                          <a:effectLst/>
                          <a:latin typeface="Calibri" panose="020F0502020204030204" pitchFamily="34" charset="0"/>
                        </a:rPr>
                        <a:t>2017</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hMerge="1">
                  <a:txBody>
                    <a:bodyPr/>
                    <a:lstStyle/>
                    <a:p>
                      <a:endParaRPr lang="tr-TR"/>
                    </a:p>
                  </a:txBody>
                  <a:tcPr/>
                </a:tc>
                <a:extLst>
                  <a:ext uri="{0D108BD9-81ED-4DB2-BD59-A6C34878D82A}">
                    <a16:rowId xmlns:a16="http://schemas.microsoft.com/office/drawing/2014/main" xmlns="" val="2248328433"/>
                  </a:ext>
                </a:extLst>
              </a:tr>
              <a:tr h="407938">
                <a:tc vMerge="1">
                  <a:txBody>
                    <a:bodyPr/>
                    <a:lstStyle/>
                    <a:p>
                      <a:endParaRPr lang="tr-TR"/>
                    </a:p>
                  </a:txBody>
                  <a:tcPr/>
                </a:tc>
                <a:tc>
                  <a:txBody>
                    <a:bodyPr/>
                    <a:lstStyle/>
                    <a:p>
                      <a:pPr algn="ctr" fontAlgn="ctr"/>
                      <a:r>
                        <a:rPr lang="tr-TR" sz="900" b="1" i="0" u="none" strike="noStrike">
                          <a:solidFill>
                            <a:srgbClr val="000000"/>
                          </a:solidFill>
                          <a:effectLst/>
                          <a:latin typeface="Calibri" panose="020F0502020204030204" pitchFamily="34" charset="0"/>
                        </a:rPr>
                        <a:t>Tutar</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tr-TR" sz="900" b="1" i="0" u="none" strike="noStrike">
                          <a:solidFill>
                            <a:srgbClr val="000000"/>
                          </a:solidFill>
                          <a:effectLst/>
                          <a:latin typeface="Calibri" panose="020F0502020204030204" pitchFamily="34" charset="0"/>
                        </a:rPr>
                        <a:t>Oran</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tr-TR" sz="900" b="1" i="0" u="none" strike="noStrike">
                          <a:solidFill>
                            <a:srgbClr val="000000"/>
                          </a:solidFill>
                          <a:effectLst/>
                          <a:latin typeface="Calibri" panose="020F0502020204030204" pitchFamily="34" charset="0"/>
                        </a:rPr>
                        <a:t>Tutar</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tr-TR" sz="900" b="1" i="0" u="none" strike="noStrike">
                          <a:solidFill>
                            <a:srgbClr val="000000"/>
                          </a:solidFill>
                          <a:effectLst/>
                          <a:latin typeface="Calibri" panose="020F0502020204030204" pitchFamily="34" charset="0"/>
                        </a:rPr>
                        <a:t>Oran</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xmlns="" val="2625805423"/>
                  </a:ext>
                </a:extLst>
              </a:tr>
              <a:tr h="407938">
                <a:tc>
                  <a:txBody>
                    <a:bodyPr/>
                    <a:lstStyle/>
                    <a:p>
                      <a:pPr algn="l" fontAlgn="ctr"/>
                      <a:r>
                        <a:rPr lang="tr-TR" sz="900" b="0" i="0" u="none" strike="noStrike" dirty="0" smtClean="0">
                          <a:effectLst/>
                          <a:latin typeface="Calibri" panose="020F0502020204030204" pitchFamily="34" charset="0"/>
                        </a:rPr>
                        <a:t>  Bilgisayar </a:t>
                      </a:r>
                      <a:r>
                        <a:rPr lang="tr-TR" sz="900" b="0" i="0" u="none" strike="noStrike" dirty="0">
                          <a:effectLst/>
                          <a:latin typeface="Calibri" panose="020F0502020204030204" pitchFamily="34" charset="0"/>
                        </a:rPr>
                        <a:t>ve Bilişim</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0" i="0" u="none" strike="noStrike">
                          <a:effectLst/>
                          <a:latin typeface="Calibri" panose="020F0502020204030204" pitchFamily="34" charset="0"/>
                        </a:rPr>
                        <a:t>489.939.190</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0" i="0" u="none" strike="noStrike" dirty="0">
                          <a:effectLst/>
                          <a:latin typeface="Calibri" panose="020F0502020204030204" pitchFamily="34" charset="0"/>
                        </a:rPr>
                        <a:t>36,1%</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0" i="0" u="none" strike="noStrike">
                          <a:effectLst/>
                          <a:latin typeface="Calibri" panose="020F0502020204030204" pitchFamily="34" charset="0"/>
                        </a:rPr>
                        <a:t>427.898.761</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0" i="0" u="none" strike="noStrike">
                          <a:effectLst/>
                          <a:latin typeface="Calibri" panose="020F0502020204030204" pitchFamily="34" charset="0"/>
                        </a:rPr>
                        <a:t>36,1%</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011322418"/>
                  </a:ext>
                </a:extLst>
              </a:tr>
              <a:tr h="407938">
                <a:tc>
                  <a:txBody>
                    <a:bodyPr/>
                    <a:lstStyle/>
                    <a:p>
                      <a:pPr algn="l" fontAlgn="ctr"/>
                      <a:r>
                        <a:rPr lang="tr-TR" sz="900" b="0" i="0" u="none" strike="noStrike" dirty="0" smtClean="0">
                          <a:effectLst/>
                          <a:latin typeface="Calibri" panose="020F0502020204030204" pitchFamily="34" charset="0"/>
                        </a:rPr>
                        <a:t>  Dayanıklı </a:t>
                      </a:r>
                      <a:r>
                        <a:rPr lang="tr-TR" sz="900" b="0" i="0" u="none" strike="noStrike" dirty="0">
                          <a:effectLst/>
                          <a:latin typeface="Calibri" panose="020F0502020204030204" pitchFamily="34" charset="0"/>
                        </a:rPr>
                        <a:t>Ürün</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0" i="0" u="none" strike="noStrike">
                          <a:effectLst/>
                          <a:latin typeface="Calibri" panose="020F0502020204030204" pitchFamily="34" charset="0"/>
                        </a:rPr>
                        <a:t>226.608.743</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0" i="0" u="none" strike="noStrike" dirty="0">
                          <a:effectLst/>
                          <a:latin typeface="Calibri" panose="020F0502020204030204" pitchFamily="34" charset="0"/>
                        </a:rPr>
                        <a:t>16,7%</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0" i="0" u="none" strike="noStrike">
                          <a:effectLst/>
                          <a:latin typeface="Calibri" panose="020F0502020204030204" pitchFamily="34" charset="0"/>
                        </a:rPr>
                        <a:t>196.800.134</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0" i="0" u="none" strike="noStrike">
                          <a:effectLst/>
                          <a:latin typeface="Calibri" panose="020F0502020204030204" pitchFamily="34" charset="0"/>
                        </a:rPr>
                        <a:t>16,6%</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925547345"/>
                  </a:ext>
                </a:extLst>
              </a:tr>
              <a:tr h="407938">
                <a:tc>
                  <a:txBody>
                    <a:bodyPr/>
                    <a:lstStyle/>
                    <a:p>
                      <a:pPr algn="l" fontAlgn="ctr"/>
                      <a:r>
                        <a:rPr lang="tr-TR" sz="1000" b="1" i="0" u="none" strike="noStrike" dirty="0" smtClean="0">
                          <a:solidFill>
                            <a:srgbClr val="FF0000"/>
                          </a:solidFill>
                          <a:effectLst/>
                          <a:latin typeface="Calibri" panose="020F0502020204030204" pitchFamily="34" charset="0"/>
                        </a:rPr>
                        <a:t>  Tıbbi Cihaz ve Hastane Donanımı</a:t>
                      </a:r>
                      <a:endParaRPr lang="tr-TR" sz="1000" b="1" i="0" u="none" strike="noStrike" dirty="0">
                        <a:solidFill>
                          <a:srgbClr val="FF0000"/>
                        </a:solidFill>
                        <a:effectLst/>
                        <a:latin typeface="Calibri" panose="020F0502020204030204" pitchFamily="34" charset="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100" b="1" i="0" u="none" strike="noStrike" dirty="0">
                          <a:solidFill>
                            <a:srgbClr val="FF0000"/>
                          </a:solidFill>
                          <a:effectLst/>
                          <a:latin typeface="Calibri" panose="020F0502020204030204" pitchFamily="34" charset="0"/>
                        </a:rPr>
                        <a:t>248.048.732</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100" b="1" i="0" u="none" strike="noStrike" dirty="0">
                          <a:solidFill>
                            <a:srgbClr val="FF0000"/>
                          </a:solidFill>
                          <a:effectLst/>
                          <a:latin typeface="Calibri" panose="020F0502020204030204" pitchFamily="34" charset="0"/>
                        </a:rPr>
                        <a:t>18,3%</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100" b="1" i="0" u="none" strike="noStrike" dirty="0">
                          <a:solidFill>
                            <a:srgbClr val="FF0000"/>
                          </a:solidFill>
                          <a:effectLst/>
                          <a:latin typeface="Calibri" panose="020F0502020204030204" pitchFamily="34" charset="0"/>
                        </a:rPr>
                        <a:t>198.459.618</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100" b="1" i="0" u="none" strike="noStrike" dirty="0">
                          <a:solidFill>
                            <a:srgbClr val="FF0000"/>
                          </a:solidFill>
                          <a:effectLst/>
                          <a:latin typeface="Calibri" panose="020F0502020204030204" pitchFamily="34" charset="0"/>
                        </a:rPr>
                        <a:t>16,8%</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368238638"/>
                  </a:ext>
                </a:extLst>
              </a:tr>
              <a:tr h="407938">
                <a:tc>
                  <a:txBody>
                    <a:bodyPr/>
                    <a:lstStyle/>
                    <a:p>
                      <a:pPr algn="l" fontAlgn="ctr"/>
                      <a:r>
                        <a:rPr lang="tr-TR" sz="900" b="0" i="0" u="none" strike="noStrike" dirty="0" smtClean="0">
                          <a:effectLst/>
                          <a:latin typeface="Calibri" panose="020F0502020204030204" pitchFamily="34" charset="0"/>
                        </a:rPr>
                        <a:t>  Lastik </a:t>
                      </a:r>
                      <a:r>
                        <a:rPr lang="tr-TR" sz="900" b="0" i="0" u="none" strike="noStrike" dirty="0">
                          <a:effectLst/>
                          <a:latin typeface="Calibri" panose="020F0502020204030204" pitchFamily="34" charset="0"/>
                        </a:rPr>
                        <a:t>ve Akü</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0" i="0" u="none" strike="noStrike">
                          <a:effectLst/>
                          <a:latin typeface="Calibri" panose="020F0502020204030204" pitchFamily="34" charset="0"/>
                        </a:rPr>
                        <a:t>29.497.895</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0" i="0" u="none" strike="noStrike" dirty="0">
                          <a:effectLst/>
                          <a:latin typeface="Calibri" panose="020F0502020204030204" pitchFamily="34" charset="0"/>
                        </a:rPr>
                        <a:t>2,2%</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0" i="0" u="none" strike="noStrike">
                          <a:effectLst/>
                          <a:latin typeface="Calibri" panose="020F0502020204030204" pitchFamily="34" charset="0"/>
                        </a:rPr>
                        <a:t>35.704.571</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0" i="0" u="none" strike="noStrike" dirty="0">
                          <a:effectLst/>
                          <a:latin typeface="Calibri" panose="020F0502020204030204" pitchFamily="34" charset="0"/>
                        </a:rPr>
                        <a:t>3,0%</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861636726"/>
                  </a:ext>
                </a:extLst>
              </a:tr>
              <a:tr h="407938">
                <a:tc>
                  <a:txBody>
                    <a:bodyPr/>
                    <a:lstStyle/>
                    <a:p>
                      <a:pPr algn="l" fontAlgn="ctr"/>
                      <a:r>
                        <a:rPr lang="tr-TR" sz="900" b="0" i="0" u="none" strike="noStrike" dirty="0" smtClean="0">
                          <a:effectLst/>
                          <a:latin typeface="Calibri" panose="020F0502020204030204" pitchFamily="34" charset="0"/>
                        </a:rPr>
                        <a:t>  Mobilya </a:t>
                      </a:r>
                      <a:r>
                        <a:rPr lang="tr-TR" sz="900" b="0" i="0" u="none" strike="noStrike" dirty="0">
                          <a:effectLst/>
                          <a:latin typeface="Calibri" panose="020F0502020204030204" pitchFamily="34" charset="0"/>
                        </a:rPr>
                        <a:t>Ürünleri</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0" i="0" u="none" strike="noStrike">
                          <a:effectLst/>
                          <a:latin typeface="Calibri" panose="020F0502020204030204" pitchFamily="34" charset="0"/>
                        </a:rPr>
                        <a:t>361.757.582</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0" i="0" u="none" strike="noStrike" dirty="0">
                          <a:effectLst/>
                          <a:latin typeface="Calibri" panose="020F0502020204030204" pitchFamily="34" charset="0"/>
                        </a:rPr>
                        <a:t>26,7%</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0" i="0" u="none" strike="noStrike">
                          <a:effectLst/>
                          <a:latin typeface="Calibri" panose="020F0502020204030204" pitchFamily="34" charset="0"/>
                        </a:rPr>
                        <a:t>325.713.322</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0" i="0" u="none" strike="noStrike">
                          <a:effectLst/>
                          <a:latin typeface="Calibri" panose="020F0502020204030204" pitchFamily="34" charset="0"/>
                        </a:rPr>
                        <a:t>27,5%</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847011927"/>
                  </a:ext>
                </a:extLst>
              </a:tr>
              <a:tr h="407938">
                <a:tc>
                  <a:txBody>
                    <a:bodyPr/>
                    <a:lstStyle/>
                    <a:p>
                      <a:pPr algn="r" fontAlgn="ctr"/>
                      <a:r>
                        <a:rPr lang="tr-TR" sz="900" b="1" i="0" u="none" strike="noStrike" dirty="0" smtClean="0">
                          <a:solidFill>
                            <a:srgbClr val="000000"/>
                          </a:solidFill>
                          <a:effectLst/>
                          <a:latin typeface="Calibri" panose="020F0502020204030204" pitchFamily="34" charset="0"/>
                        </a:rPr>
                        <a:t>         Toplam=</a:t>
                      </a:r>
                      <a:endParaRPr lang="tr-TR" sz="900" b="1" i="0" u="none" strike="noStrike" dirty="0">
                        <a:solidFill>
                          <a:srgbClr val="000000"/>
                        </a:solidFill>
                        <a:effectLst/>
                        <a:latin typeface="Calibri" panose="020F0502020204030204" pitchFamily="34" charset="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tr-TR" sz="900" b="1" i="0" u="none" strike="noStrike" dirty="0">
                          <a:solidFill>
                            <a:srgbClr val="000000"/>
                          </a:solidFill>
                          <a:effectLst/>
                          <a:latin typeface="Calibri" panose="020F0502020204030204" pitchFamily="34" charset="0"/>
                        </a:rPr>
                        <a:t>1.355.852.142</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tr-TR" sz="900" b="1" i="0" u="none" strike="noStrike" dirty="0">
                          <a:solidFill>
                            <a:srgbClr val="000000"/>
                          </a:solidFill>
                          <a:effectLst/>
                          <a:latin typeface="Calibri" panose="020F0502020204030204" pitchFamily="34" charset="0"/>
                        </a:rPr>
                        <a:t>100%</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tr-TR" sz="900" b="1" i="0" u="none" strike="noStrike" dirty="0">
                          <a:solidFill>
                            <a:srgbClr val="000000"/>
                          </a:solidFill>
                          <a:effectLst/>
                          <a:latin typeface="Calibri" panose="020F0502020204030204" pitchFamily="34" charset="0"/>
                        </a:rPr>
                        <a:t>1.184.576.406</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tr-TR" sz="900" b="1" i="0" u="none" strike="noStrike" dirty="0">
                          <a:solidFill>
                            <a:srgbClr val="000000"/>
                          </a:solidFill>
                          <a:effectLst/>
                          <a:latin typeface="Calibri" panose="020F0502020204030204" pitchFamily="34" charset="0"/>
                        </a:rPr>
                        <a:t>100%</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xmlns="" val="3977663595"/>
                  </a:ext>
                </a:extLst>
              </a:tr>
            </a:tbl>
          </a:graphicData>
        </a:graphic>
      </p:graphicFrame>
    </p:spTree>
    <p:extLst>
      <p:ext uri="{BB962C8B-B14F-4D97-AF65-F5344CB8AC3E}">
        <p14:creationId xmlns:p14="http://schemas.microsoft.com/office/powerpoint/2010/main" val="19646499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28650" y="608268"/>
            <a:ext cx="7886700" cy="1325563"/>
          </a:xfrm>
        </p:spPr>
        <p:txBody>
          <a:bodyPr/>
          <a:lstStyle/>
          <a:p>
            <a:r>
              <a:rPr lang="tr-TR" dirty="0" smtClean="0">
                <a:solidFill>
                  <a:srgbClr val="FF0000"/>
                </a:solidFill>
                <a:latin typeface="Arial Black" panose="020B0A04020102020204" pitchFamily="34" charset="0"/>
              </a:rPr>
              <a:t>DMO</a:t>
            </a:r>
            <a:endParaRPr lang="tr-TR" dirty="0">
              <a:solidFill>
                <a:srgbClr val="FF0000"/>
              </a:solidFill>
              <a:latin typeface="Arial Black" panose="020B0A04020102020204" pitchFamily="34" charset="0"/>
            </a:endParaRPr>
          </a:p>
        </p:txBody>
      </p:sp>
      <p:sp>
        <p:nvSpPr>
          <p:cNvPr id="3" name="İçerik Yer Tutucusu 2"/>
          <p:cNvSpPr>
            <a:spLocks noGrp="1"/>
          </p:cNvSpPr>
          <p:nvPr>
            <p:ph idx="1"/>
          </p:nvPr>
        </p:nvSpPr>
        <p:spPr>
          <a:xfrm>
            <a:off x="628650" y="1851484"/>
            <a:ext cx="7886700" cy="4351338"/>
          </a:xfrm>
        </p:spPr>
        <p:txBody>
          <a:bodyPr/>
          <a:lstStyle/>
          <a:p>
            <a:r>
              <a:rPr lang="tr-TR" dirty="0" smtClean="0"/>
              <a:t>Tıbbi Cihaz ve Hastane Donanımı </a:t>
            </a:r>
            <a:r>
              <a:rPr lang="tr-TR" dirty="0" err="1" smtClean="0"/>
              <a:t>tedariği</a:t>
            </a:r>
            <a:r>
              <a:rPr lang="tr-TR" dirty="0" smtClean="0"/>
              <a:t> konusunda yadsınamayacak bir tecrübeye ulaşmıştır. </a:t>
            </a:r>
            <a:endParaRPr lang="tr-TR" dirty="0"/>
          </a:p>
        </p:txBody>
      </p:sp>
    </p:spTree>
    <p:extLst>
      <p:ext uri="{BB962C8B-B14F-4D97-AF65-F5344CB8AC3E}">
        <p14:creationId xmlns:p14="http://schemas.microsoft.com/office/powerpoint/2010/main" val="32662442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4" name="Resim 3"/>
          <p:cNvPicPr>
            <a:picLocks noChangeAspect="1"/>
          </p:cNvPicPr>
          <p:nvPr/>
        </p:nvPicPr>
        <p:blipFill>
          <a:blip r:embed="rId2" cstate="print"/>
          <a:stretch>
            <a:fillRect/>
          </a:stretch>
        </p:blipFill>
        <p:spPr>
          <a:xfrm>
            <a:off x="0" y="686551"/>
            <a:ext cx="9144000" cy="5484897"/>
          </a:xfrm>
          <a:prstGeom prst="rect">
            <a:avLst/>
          </a:prstGeom>
        </p:spPr>
      </p:pic>
    </p:spTree>
    <p:extLst>
      <p:ext uri="{BB962C8B-B14F-4D97-AF65-F5344CB8AC3E}">
        <p14:creationId xmlns:p14="http://schemas.microsoft.com/office/powerpoint/2010/main" val="18319220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4" name="Resim 3"/>
          <p:cNvPicPr>
            <a:picLocks noChangeAspect="1"/>
          </p:cNvPicPr>
          <p:nvPr/>
        </p:nvPicPr>
        <p:blipFill>
          <a:blip r:embed="rId2" cstate="print"/>
          <a:stretch>
            <a:fillRect/>
          </a:stretch>
        </p:blipFill>
        <p:spPr>
          <a:xfrm>
            <a:off x="0" y="1073847"/>
            <a:ext cx="9144000" cy="4710306"/>
          </a:xfrm>
          <a:prstGeom prst="rect">
            <a:avLst/>
          </a:prstGeom>
        </p:spPr>
      </p:pic>
    </p:spTree>
    <p:extLst>
      <p:ext uri="{BB962C8B-B14F-4D97-AF65-F5344CB8AC3E}">
        <p14:creationId xmlns:p14="http://schemas.microsoft.com/office/powerpoint/2010/main" val="6325765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4" name="Resim 3"/>
          <p:cNvPicPr>
            <a:picLocks noChangeAspect="1"/>
          </p:cNvPicPr>
          <p:nvPr/>
        </p:nvPicPr>
        <p:blipFill>
          <a:blip r:embed="rId2" cstate="print"/>
          <a:stretch>
            <a:fillRect/>
          </a:stretch>
        </p:blipFill>
        <p:spPr>
          <a:xfrm>
            <a:off x="94735" y="1165923"/>
            <a:ext cx="9144000" cy="4715623"/>
          </a:xfrm>
          <a:prstGeom prst="rect">
            <a:avLst/>
          </a:prstGeom>
        </p:spPr>
      </p:pic>
    </p:spTree>
    <p:extLst>
      <p:ext uri="{BB962C8B-B14F-4D97-AF65-F5344CB8AC3E}">
        <p14:creationId xmlns:p14="http://schemas.microsoft.com/office/powerpoint/2010/main" val="9544798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28650" y="760544"/>
            <a:ext cx="7886700" cy="1325563"/>
          </a:xfrm>
        </p:spPr>
        <p:txBody>
          <a:bodyPr>
            <a:normAutofit/>
          </a:bodyPr>
          <a:lstStyle/>
          <a:p>
            <a:pPr algn="ctr"/>
            <a:r>
              <a:rPr lang="tr-TR" sz="3000" dirty="0">
                <a:solidFill>
                  <a:srgbClr val="FF0000"/>
                </a:solidFill>
                <a:latin typeface="Arial Black" panose="020B0A04020102020204" pitchFamily="34" charset="0"/>
              </a:rPr>
              <a:t>Tedarik Edilen Malzemenin Lojistik Desteğini Kim Verecek ?</a:t>
            </a:r>
          </a:p>
        </p:txBody>
      </p:sp>
      <p:pic>
        <p:nvPicPr>
          <p:cNvPr id="4" name="Picture 1" descr="logo.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55983" y="2351012"/>
            <a:ext cx="3474738" cy="3474738"/>
          </a:xfrm>
          <a:prstGeom prst="rect">
            <a:avLst/>
          </a:prstGeom>
        </p:spPr>
      </p:pic>
    </p:spTree>
    <p:extLst>
      <p:ext uri="{BB962C8B-B14F-4D97-AF65-F5344CB8AC3E}">
        <p14:creationId xmlns:p14="http://schemas.microsoft.com/office/powerpoint/2010/main" val="34754073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2400" b="1" dirty="0">
                <a:solidFill>
                  <a:srgbClr val="FF0000"/>
                </a:solidFill>
                <a:latin typeface="Arial Black" panose="020B0A04020102020204" pitchFamily="34" charset="0"/>
              </a:rPr>
              <a:t>ETKİN LOJİSTİK PLANLAMA UNSURLARI</a:t>
            </a:r>
          </a:p>
        </p:txBody>
      </p:sp>
      <p:sp>
        <p:nvSpPr>
          <p:cNvPr id="3" name="İçerik Yer Tutucusu 2"/>
          <p:cNvSpPr>
            <a:spLocks noGrp="1"/>
          </p:cNvSpPr>
          <p:nvPr>
            <p:ph idx="1"/>
          </p:nvPr>
        </p:nvSpPr>
        <p:spPr/>
        <p:txBody>
          <a:bodyPr/>
          <a:lstStyle/>
          <a:p>
            <a:endParaRPr lang="tr-TR"/>
          </a:p>
        </p:txBody>
      </p:sp>
      <p:pic>
        <p:nvPicPr>
          <p:cNvPr id="4" name="Resim 3">
            <a:extLst>
              <a:ext uri="{FF2B5EF4-FFF2-40B4-BE49-F238E27FC236}">
                <a16:creationId xmlns:a16="http://schemas.microsoft.com/office/drawing/2014/main" xmlns="" id="{AEFCAE41-A7C4-4F35-974E-48DFC3D0A96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3497" y="2125266"/>
            <a:ext cx="5591190" cy="3595279"/>
          </a:xfrm>
          <a:prstGeom prst="rect">
            <a:avLst/>
          </a:prstGeom>
        </p:spPr>
      </p:pic>
    </p:spTree>
    <p:extLst>
      <p:ext uri="{BB962C8B-B14F-4D97-AF65-F5344CB8AC3E}">
        <p14:creationId xmlns:p14="http://schemas.microsoft.com/office/powerpoint/2010/main" val="12569437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28650" y="1205390"/>
            <a:ext cx="7886700" cy="1325563"/>
          </a:xfrm>
        </p:spPr>
        <p:txBody>
          <a:bodyPr>
            <a:normAutofit/>
          </a:bodyPr>
          <a:lstStyle/>
          <a:p>
            <a:r>
              <a:rPr lang="tr-TR" sz="4000" dirty="0" smtClean="0">
                <a:solidFill>
                  <a:srgbClr val="FF0000"/>
                </a:solidFill>
                <a:latin typeface="Arial Black" panose="020B0A04020102020204" pitchFamily="34" charset="0"/>
              </a:rPr>
              <a:t>Sağlık Market Nedir ?</a:t>
            </a:r>
            <a:endParaRPr lang="tr-TR" sz="4000" dirty="0">
              <a:solidFill>
                <a:srgbClr val="FF0000"/>
              </a:solidFill>
              <a:latin typeface="Arial Black" panose="020B0A04020102020204" pitchFamily="34" charset="0"/>
            </a:endParaRPr>
          </a:p>
        </p:txBody>
      </p:sp>
      <p:sp>
        <p:nvSpPr>
          <p:cNvPr id="3" name="İçerik Yer Tutucusu 2"/>
          <p:cNvSpPr>
            <a:spLocks noGrp="1"/>
          </p:cNvSpPr>
          <p:nvPr>
            <p:ph idx="1"/>
          </p:nvPr>
        </p:nvSpPr>
        <p:spPr>
          <a:xfrm>
            <a:off x="628650" y="2665889"/>
            <a:ext cx="7886700" cy="4351338"/>
          </a:xfrm>
        </p:spPr>
        <p:txBody>
          <a:bodyPr>
            <a:normAutofit/>
          </a:bodyPr>
          <a:lstStyle/>
          <a:p>
            <a:r>
              <a:rPr lang="tr-TR" sz="3000" dirty="0"/>
              <a:t>Hastanelerde ihtiyaç duyulan, kullanılan tıbbi malzeme ve cihazların tedarik edilmesinde teknolojik altyapı ve imkanlarının kullanılarak geliştirilmeye çalışılan bir projedir.</a:t>
            </a:r>
          </a:p>
        </p:txBody>
      </p:sp>
    </p:spTree>
    <p:extLst>
      <p:ext uri="{BB962C8B-B14F-4D97-AF65-F5344CB8AC3E}">
        <p14:creationId xmlns:p14="http://schemas.microsoft.com/office/powerpoint/2010/main" val="27523084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28650" y="447506"/>
            <a:ext cx="7886700" cy="1325563"/>
          </a:xfrm>
        </p:spPr>
        <p:txBody>
          <a:bodyPr>
            <a:normAutofit/>
          </a:bodyPr>
          <a:lstStyle/>
          <a:p>
            <a:r>
              <a:rPr lang="tr-TR" sz="3000" b="1" dirty="0">
                <a:solidFill>
                  <a:srgbClr val="FF0000"/>
                </a:solidFill>
                <a:latin typeface="Arial Black" panose="020B0A04020102020204" pitchFamily="34" charset="0"/>
              </a:rPr>
              <a:t>PTT - SAĞLIK MARKET</a:t>
            </a:r>
          </a:p>
        </p:txBody>
      </p:sp>
      <p:sp>
        <p:nvSpPr>
          <p:cNvPr id="3" name="İçerik Yer Tutucusu 2"/>
          <p:cNvSpPr>
            <a:spLocks noGrp="1"/>
          </p:cNvSpPr>
          <p:nvPr>
            <p:ph idx="1"/>
          </p:nvPr>
        </p:nvSpPr>
        <p:spPr/>
        <p:txBody>
          <a:bodyPr/>
          <a:lstStyle/>
          <a:p>
            <a:r>
              <a:rPr lang="tr-TR" dirty="0" smtClean="0"/>
              <a:t>PTT mevcut kargo taşımacılığını Sağlık Lojistiğine göre revize etmeli</a:t>
            </a:r>
          </a:p>
          <a:p>
            <a:r>
              <a:rPr lang="tr-TR" dirty="0" smtClean="0"/>
              <a:t>Soğuk Zincir ürünleri taşıyabilecek araç donanımına sahip olmalı</a:t>
            </a:r>
          </a:p>
          <a:p>
            <a:r>
              <a:rPr lang="tr-TR" dirty="0" smtClean="0"/>
              <a:t>Ayrıca personelini Tıbbi Tedarik konusunda eğitmeli</a:t>
            </a:r>
          </a:p>
          <a:p>
            <a:r>
              <a:rPr lang="tr-TR" dirty="0" smtClean="0"/>
              <a:t>Ürüne kısa sürede erişimin önemli olduğu bilinci ile yapılanmalı</a:t>
            </a:r>
          </a:p>
          <a:p>
            <a:r>
              <a:rPr lang="tr-TR" dirty="0" smtClean="0"/>
              <a:t>Merkeze ulaşan ürünü hastaneye kısa sürede teslim edebilmeli</a:t>
            </a:r>
            <a:endParaRPr lang="tr-TR" dirty="0"/>
          </a:p>
        </p:txBody>
      </p:sp>
    </p:spTree>
    <p:extLst>
      <p:ext uri="{BB962C8B-B14F-4D97-AF65-F5344CB8AC3E}">
        <p14:creationId xmlns:p14="http://schemas.microsoft.com/office/powerpoint/2010/main" val="16395135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6408204" y="4986749"/>
            <a:ext cx="116586" cy="116586"/>
          </a:xfrm>
          <a:prstGeom prst="ellipse">
            <a:avLst/>
          </a:prstGeom>
          <a:solidFill>
            <a:srgbClr val="FFE2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350">
              <a:solidFill>
                <a:srgbClr val="F8D153"/>
              </a:solidFill>
            </a:endParaRPr>
          </a:p>
        </p:txBody>
      </p:sp>
      <p:sp>
        <p:nvSpPr>
          <p:cNvPr id="4" name="Oval 3"/>
          <p:cNvSpPr/>
          <p:nvPr/>
        </p:nvSpPr>
        <p:spPr>
          <a:xfrm>
            <a:off x="6408204" y="5186050"/>
            <a:ext cx="116586" cy="11658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350">
              <a:solidFill>
                <a:srgbClr val="F8D153"/>
              </a:solidFill>
            </a:endParaRPr>
          </a:p>
        </p:txBody>
      </p:sp>
      <p:sp>
        <p:nvSpPr>
          <p:cNvPr id="5" name="Metin kutusu 4"/>
          <p:cNvSpPr txBox="1"/>
          <p:nvPr/>
        </p:nvSpPr>
        <p:spPr>
          <a:xfrm>
            <a:off x="6525364" y="4941169"/>
            <a:ext cx="761643" cy="230832"/>
          </a:xfrm>
          <a:prstGeom prst="rect">
            <a:avLst/>
          </a:prstGeom>
          <a:noFill/>
        </p:spPr>
        <p:txBody>
          <a:bodyPr wrap="square" rtlCol="0">
            <a:spAutoFit/>
          </a:bodyPr>
          <a:lstStyle/>
          <a:p>
            <a:r>
              <a:rPr lang="tr-TR" sz="900" b="1" dirty="0">
                <a:solidFill>
                  <a:schemeClr val="accent6">
                    <a:lumMod val="50000"/>
                  </a:schemeClr>
                </a:solidFill>
              </a:rPr>
              <a:t>PİM-KİM</a:t>
            </a:r>
          </a:p>
        </p:txBody>
      </p:sp>
      <p:sp>
        <p:nvSpPr>
          <p:cNvPr id="6" name="Metin kutusu 5"/>
          <p:cNvSpPr txBox="1"/>
          <p:nvPr/>
        </p:nvSpPr>
        <p:spPr>
          <a:xfrm>
            <a:off x="6524790" y="5136699"/>
            <a:ext cx="1354032" cy="369332"/>
          </a:xfrm>
          <a:prstGeom prst="rect">
            <a:avLst/>
          </a:prstGeom>
          <a:noFill/>
        </p:spPr>
        <p:txBody>
          <a:bodyPr wrap="square" rtlCol="0">
            <a:spAutoFit/>
          </a:bodyPr>
          <a:lstStyle/>
          <a:p>
            <a:r>
              <a:rPr lang="tr-TR" sz="900" b="1" dirty="0">
                <a:solidFill>
                  <a:schemeClr val="tx1">
                    <a:lumMod val="75000"/>
                  </a:schemeClr>
                </a:solidFill>
              </a:rPr>
              <a:t>PLANLANAN LOJİSTİK MERKEZ</a:t>
            </a:r>
          </a:p>
        </p:txBody>
      </p:sp>
      <p:grpSp>
        <p:nvGrpSpPr>
          <p:cNvPr id="8" name="Grup 7"/>
          <p:cNvGrpSpPr/>
          <p:nvPr/>
        </p:nvGrpSpPr>
        <p:grpSpPr>
          <a:xfrm>
            <a:off x="1223628" y="1484784"/>
            <a:ext cx="6642738" cy="3294366"/>
            <a:chOff x="107504" y="836712"/>
            <a:chExt cx="8856984" cy="4392488"/>
          </a:xfrm>
        </p:grpSpPr>
        <p:pic>
          <p:nvPicPr>
            <p:cNvPr id="9" name="Picture 2" descr="D:\HAZEL SUNUM\SUNUM PNG\28.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34976"/>
            <a:stretch/>
          </p:blipFill>
          <p:spPr bwMode="auto">
            <a:xfrm>
              <a:off x="107504" y="836712"/>
              <a:ext cx="8856984" cy="4392488"/>
            </a:xfrm>
            <a:prstGeom prst="rect">
              <a:avLst/>
            </a:prstGeom>
            <a:noFill/>
            <a:extLst>
              <a:ext uri="{909E8E84-426E-40DD-AFC4-6F175D3DCCD1}">
                <a14:hiddenFill xmlns:a14="http://schemas.microsoft.com/office/drawing/2010/main">
                  <a:solidFill>
                    <a:srgbClr val="FFFFFF"/>
                  </a:solidFill>
                </a14:hiddenFill>
              </a:ext>
            </a:extLst>
          </p:spPr>
        </p:pic>
        <p:sp>
          <p:nvSpPr>
            <p:cNvPr id="10" name="Oval 9"/>
            <p:cNvSpPr/>
            <p:nvPr/>
          </p:nvSpPr>
          <p:spPr>
            <a:xfrm>
              <a:off x="5292080" y="3861048"/>
              <a:ext cx="155448" cy="15544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350">
                <a:solidFill>
                  <a:srgbClr val="F8D153"/>
                </a:solidFill>
              </a:endParaRPr>
            </a:p>
          </p:txBody>
        </p:sp>
      </p:grpSp>
      <p:sp>
        <p:nvSpPr>
          <p:cNvPr id="11" name="Metin kutusu 10"/>
          <p:cNvSpPr txBox="1"/>
          <p:nvPr/>
        </p:nvSpPr>
        <p:spPr>
          <a:xfrm>
            <a:off x="1479000" y="907266"/>
            <a:ext cx="7038923" cy="830997"/>
          </a:xfrm>
          <a:prstGeom prst="rect">
            <a:avLst/>
          </a:prstGeom>
          <a:noFill/>
        </p:spPr>
        <p:txBody>
          <a:bodyPr wrap="square" anchor="ctr">
            <a:spAutoFit/>
          </a:bodyPr>
          <a:lstStyle>
            <a:defPPr>
              <a:defRPr lang="en-US"/>
            </a:defPPr>
            <a:lvl1pPr>
              <a:defRPr kern="0">
                <a:ln w="11430"/>
                <a:solidFill>
                  <a:schemeClr val="bg1"/>
                </a:solidFill>
                <a:cs typeface="Times New Roman" panose="02020603050405020304" pitchFamily="18" charset="0"/>
              </a:defRPr>
            </a:lvl1pPr>
          </a:lstStyle>
          <a:p>
            <a:r>
              <a:rPr lang="tr-TR" sz="2400" b="1" dirty="0">
                <a:solidFill>
                  <a:srgbClr val="FF0000"/>
                </a:solidFill>
                <a:latin typeface="Arial Black" panose="020B0A04020102020204" pitchFamily="34" charset="0"/>
              </a:rPr>
              <a:t>PLANLANAN LOJİSTİK </a:t>
            </a:r>
            <a:r>
              <a:rPr lang="tr-TR" sz="2400" b="1" dirty="0" smtClean="0">
                <a:solidFill>
                  <a:srgbClr val="FF0000"/>
                </a:solidFill>
                <a:latin typeface="Arial Black" panose="020B0A04020102020204" pitchFamily="34" charset="0"/>
              </a:rPr>
              <a:t>MERKEZLER </a:t>
            </a:r>
            <a:r>
              <a:rPr lang="tr-TR" sz="2400" b="1" dirty="0">
                <a:latin typeface="Arial Black" panose="020B0A04020102020204" pitchFamily="34" charset="0"/>
              </a:rPr>
              <a:t>LOJİSTİK MERKEZLER</a:t>
            </a:r>
          </a:p>
        </p:txBody>
      </p:sp>
    </p:spTree>
    <p:extLst>
      <p:ext uri="{BB962C8B-B14F-4D97-AF65-F5344CB8AC3E}">
        <p14:creationId xmlns:p14="http://schemas.microsoft.com/office/powerpoint/2010/main" val="18992267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20008" y="776613"/>
            <a:ext cx="7886700" cy="1325563"/>
          </a:xfrm>
        </p:spPr>
        <p:txBody>
          <a:bodyPr>
            <a:normAutofit/>
          </a:bodyPr>
          <a:lstStyle/>
          <a:p>
            <a:r>
              <a:rPr lang="tr-TR" sz="3200" dirty="0">
                <a:solidFill>
                  <a:srgbClr val="FF0000"/>
                </a:solidFill>
                <a:latin typeface="Arial Black" panose="020B0A04020102020204" pitchFamily="34" charset="0"/>
              </a:rPr>
              <a:t>SAĞLIK MARKET NE KADAR BİLİNİYOR ?</a:t>
            </a:r>
          </a:p>
        </p:txBody>
      </p:sp>
      <p:sp>
        <p:nvSpPr>
          <p:cNvPr id="3" name="İçerik Yer Tutucusu 2"/>
          <p:cNvSpPr>
            <a:spLocks noGrp="1"/>
          </p:cNvSpPr>
          <p:nvPr>
            <p:ph idx="1"/>
          </p:nvPr>
        </p:nvSpPr>
        <p:spPr>
          <a:xfrm>
            <a:off x="628650" y="2698839"/>
            <a:ext cx="7886700" cy="4351338"/>
          </a:xfrm>
        </p:spPr>
        <p:txBody>
          <a:bodyPr>
            <a:normAutofit/>
          </a:bodyPr>
          <a:lstStyle/>
          <a:p>
            <a:r>
              <a:rPr lang="tr-TR" sz="3000" dirty="0"/>
              <a:t>Herkes duruma yeni yeni adapte olmaya çalışıyor </a:t>
            </a:r>
          </a:p>
        </p:txBody>
      </p:sp>
    </p:spTree>
    <p:extLst>
      <p:ext uri="{BB962C8B-B14F-4D97-AF65-F5344CB8AC3E}">
        <p14:creationId xmlns:p14="http://schemas.microsoft.com/office/powerpoint/2010/main" val="56398750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4" name="Resim 3"/>
          <p:cNvPicPr>
            <a:picLocks noChangeAspect="1"/>
          </p:cNvPicPr>
          <p:nvPr/>
        </p:nvPicPr>
        <p:blipFill>
          <a:blip r:embed="rId2" cstate="print"/>
          <a:stretch>
            <a:fillRect/>
          </a:stretch>
        </p:blipFill>
        <p:spPr>
          <a:xfrm>
            <a:off x="425122" y="1131094"/>
            <a:ext cx="8090228" cy="4438897"/>
          </a:xfrm>
          <a:prstGeom prst="rect">
            <a:avLst/>
          </a:prstGeom>
        </p:spPr>
      </p:pic>
    </p:spTree>
    <p:extLst>
      <p:ext uri="{BB962C8B-B14F-4D97-AF65-F5344CB8AC3E}">
        <p14:creationId xmlns:p14="http://schemas.microsoft.com/office/powerpoint/2010/main" val="34802938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5" name="Resim 4"/>
          <p:cNvPicPr>
            <a:picLocks noChangeAspect="1"/>
          </p:cNvPicPr>
          <p:nvPr/>
        </p:nvPicPr>
        <p:blipFill>
          <a:blip r:embed="rId2" cstate="print"/>
          <a:stretch>
            <a:fillRect/>
          </a:stretch>
        </p:blipFill>
        <p:spPr>
          <a:xfrm>
            <a:off x="252542" y="1131094"/>
            <a:ext cx="8496042" cy="4749178"/>
          </a:xfrm>
          <a:prstGeom prst="rect">
            <a:avLst/>
          </a:prstGeom>
        </p:spPr>
      </p:pic>
    </p:spTree>
    <p:extLst>
      <p:ext uri="{BB962C8B-B14F-4D97-AF65-F5344CB8AC3E}">
        <p14:creationId xmlns:p14="http://schemas.microsoft.com/office/powerpoint/2010/main" val="7478185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4" name="Resim 3"/>
          <p:cNvPicPr>
            <a:picLocks noChangeAspect="1"/>
          </p:cNvPicPr>
          <p:nvPr/>
        </p:nvPicPr>
        <p:blipFill>
          <a:blip r:embed="rId2" cstate="print"/>
          <a:stretch>
            <a:fillRect/>
          </a:stretch>
        </p:blipFill>
        <p:spPr>
          <a:xfrm>
            <a:off x="347437" y="1240213"/>
            <a:ext cx="8228153" cy="4301876"/>
          </a:xfrm>
          <a:prstGeom prst="rect">
            <a:avLst/>
          </a:prstGeom>
        </p:spPr>
      </p:pic>
    </p:spTree>
    <p:extLst>
      <p:ext uri="{BB962C8B-B14F-4D97-AF65-F5344CB8AC3E}">
        <p14:creationId xmlns:p14="http://schemas.microsoft.com/office/powerpoint/2010/main" val="100502075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4" name="Resim 3"/>
          <p:cNvPicPr>
            <a:picLocks noChangeAspect="1"/>
          </p:cNvPicPr>
          <p:nvPr/>
        </p:nvPicPr>
        <p:blipFill>
          <a:blip r:embed="rId2" cstate="print"/>
          <a:stretch>
            <a:fillRect/>
          </a:stretch>
        </p:blipFill>
        <p:spPr>
          <a:xfrm>
            <a:off x="160639" y="857250"/>
            <a:ext cx="8130746" cy="5143500"/>
          </a:xfrm>
          <a:prstGeom prst="rect">
            <a:avLst/>
          </a:prstGeom>
        </p:spPr>
      </p:pic>
    </p:spTree>
    <p:extLst>
      <p:ext uri="{BB962C8B-B14F-4D97-AF65-F5344CB8AC3E}">
        <p14:creationId xmlns:p14="http://schemas.microsoft.com/office/powerpoint/2010/main" val="229339372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28650" y="1131094"/>
            <a:ext cx="7886700" cy="653435"/>
          </a:xfrm>
        </p:spPr>
        <p:txBody>
          <a:bodyPr>
            <a:normAutofit/>
          </a:bodyPr>
          <a:lstStyle/>
          <a:p>
            <a:r>
              <a:rPr lang="tr-TR" sz="2700" dirty="0">
                <a:solidFill>
                  <a:srgbClr val="FF0000"/>
                </a:solidFill>
                <a:latin typeface="Arial Black" panose="020B0A04020102020204" pitchFamily="34" charset="0"/>
              </a:rPr>
              <a:t>ÜNİVERSİTELER ve SAĞLIK MARKET</a:t>
            </a:r>
          </a:p>
        </p:txBody>
      </p:sp>
      <p:sp>
        <p:nvSpPr>
          <p:cNvPr id="3" name="İçerik Yer Tutucusu 2"/>
          <p:cNvSpPr>
            <a:spLocks noGrp="1"/>
          </p:cNvSpPr>
          <p:nvPr>
            <p:ph idx="1"/>
          </p:nvPr>
        </p:nvSpPr>
        <p:spPr>
          <a:xfrm>
            <a:off x="628650" y="1784530"/>
            <a:ext cx="7886700" cy="3672860"/>
          </a:xfrm>
        </p:spPr>
        <p:txBody>
          <a:bodyPr>
            <a:normAutofit fontScale="85000" lnSpcReduction="20000"/>
          </a:bodyPr>
          <a:lstStyle/>
          <a:p>
            <a:r>
              <a:rPr lang="tr-TR" dirty="0" smtClean="0"/>
              <a:t>Üniversiteler Sağlık Bakanlığı’na göre dezavantajlı konumdalar çünkü projede henüz yoklar</a:t>
            </a:r>
          </a:p>
          <a:p>
            <a:r>
              <a:rPr lang="tr-TR" dirty="0" smtClean="0"/>
              <a:t>Unutulmamalıdır ki üniversitelerdeki tıbbi malzeme çeşitliliği Sağlık Bakanlığı Hastanelerinden daha fazla, bunun için süreçte mutlaka yerini almalıdır</a:t>
            </a:r>
          </a:p>
          <a:p>
            <a:r>
              <a:rPr lang="tr-TR" dirty="0" smtClean="0"/>
              <a:t>Buna rağmen Sağlık Market uygulamalarına en hızlı adaptasyonu gerçekleştirecek yine üniversiteler olacaktır</a:t>
            </a:r>
          </a:p>
          <a:p>
            <a:r>
              <a:rPr lang="tr-TR" dirty="0" smtClean="0"/>
              <a:t>Üniversitelerin verdiği tedavi içerisinde ilaç ve tıbbi malzemenin ciddi bir payı var</a:t>
            </a:r>
          </a:p>
          <a:p>
            <a:r>
              <a:rPr lang="tr-TR" dirty="0" smtClean="0"/>
              <a:t>Üniversitelerin borçlarının artmasında bu payın yüksekliği önemli bir etmen </a:t>
            </a:r>
          </a:p>
          <a:p>
            <a:endParaRPr lang="tr-TR" dirty="0"/>
          </a:p>
        </p:txBody>
      </p:sp>
    </p:spTree>
    <p:extLst>
      <p:ext uri="{BB962C8B-B14F-4D97-AF65-F5344CB8AC3E}">
        <p14:creationId xmlns:p14="http://schemas.microsoft.com/office/powerpoint/2010/main" val="181626499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stretch>
            <a:fillRect/>
          </a:stretch>
        </p:blipFill>
        <p:spPr>
          <a:xfrm>
            <a:off x="405354" y="3813350"/>
            <a:ext cx="5752991" cy="1885332"/>
          </a:xfrm>
          <a:prstGeom prst="rect">
            <a:avLst/>
          </a:prstGeom>
        </p:spPr>
      </p:pic>
      <p:sp>
        <p:nvSpPr>
          <p:cNvPr id="5" name="Metin kutusu 4"/>
          <p:cNvSpPr txBox="1"/>
          <p:nvPr/>
        </p:nvSpPr>
        <p:spPr>
          <a:xfrm>
            <a:off x="3919623" y="1448413"/>
            <a:ext cx="2347117" cy="323165"/>
          </a:xfrm>
          <a:prstGeom prst="rect">
            <a:avLst/>
          </a:prstGeom>
          <a:noFill/>
        </p:spPr>
        <p:txBody>
          <a:bodyPr wrap="none" rtlCol="0">
            <a:spAutoFit/>
          </a:bodyPr>
          <a:lstStyle/>
          <a:p>
            <a:r>
              <a:rPr lang="tr-TR" sz="1500" b="1" dirty="0">
                <a:solidFill>
                  <a:srgbClr val="FF0000"/>
                </a:solidFill>
                <a:latin typeface="Aharoni" panose="02010803020104030203" pitchFamily="2" charset="-79"/>
                <a:cs typeface="Aharoni" panose="02010803020104030203" pitchFamily="2" charset="-79"/>
              </a:rPr>
              <a:t>ÜNİVERSİTE</a:t>
            </a:r>
            <a:r>
              <a:rPr lang="tr-TR" sz="1500" b="1" dirty="0">
                <a:latin typeface="Aharoni" panose="02010803020104030203" pitchFamily="2" charset="-79"/>
                <a:cs typeface="Aharoni" panose="02010803020104030203" pitchFamily="2" charset="-79"/>
              </a:rPr>
              <a:t> </a:t>
            </a:r>
            <a:r>
              <a:rPr lang="tr-TR" sz="1500" b="1" dirty="0">
                <a:solidFill>
                  <a:srgbClr val="FF0000"/>
                </a:solidFill>
                <a:latin typeface="Aharoni" panose="02010803020104030203" pitchFamily="2" charset="-79"/>
                <a:cs typeface="Aharoni" panose="02010803020104030203" pitchFamily="2" charset="-79"/>
              </a:rPr>
              <a:t>HASTANESİ</a:t>
            </a:r>
          </a:p>
        </p:txBody>
      </p:sp>
      <p:sp>
        <p:nvSpPr>
          <p:cNvPr id="6" name="Metin kutusu 5"/>
          <p:cNvSpPr txBox="1"/>
          <p:nvPr/>
        </p:nvSpPr>
        <p:spPr>
          <a:xfrm>
            <a:off x="2053642" y="1096266"/>
            <a:ext cx="5328703" cy="369332"/>
          </a:xfrm>
          <a:prstGeom prst="rect">
            <a:avLst/>
          </a:prstGeom>
          <a:noFill/>
        </p:spPr>
        <p:txBody>
          <a:bodyPr wrap="none" rtlCol="0">
            <a:spAutoFit/>
          </a:bodyPr>
          <a:lstStyle/>
          <a:p>
            <a:r>
              <a:rPr lang="tr-TR" b="1" dirty="0">
                <a:solidFill>
                  <a:srgbClr val="800080"/>
                </a:solidFill>
                <a:latin typeface="Aharoni" panose="02010803020104030203" pitchFamily="2" charset="-79"/>
                <a:cs typeface="Aharoni" panose="02010803020104030203" pitchFamily="2" charset="-79"/>
              </a:rPr>
              <a:t>SGK MEDULA DÖNEM SONLANDIRMA VERİLERİ</a:t>
            </a:r>
          </a:p>
        </p:txBody>
      </p:sp>
      <p:pic>
        <p:nvPicPr>
          <p:cNvPr id="7" name="Resim 6"/>
          <p:cNvPicPr>
            <a:picLocks noChangeAspect="1"/>
          </p:cNvPicPr>
          <p:nvPr/>
        </p:nvPicPr>
        <p:blipFill>
          <a:blip r:embed="rId3" cstate="print"/>
          <a:stretch>
            <a:fillRect/>
          </a:stretch>
        </p:blipFill>
        <p:spPr>
          <a:xfrm>
            <a:off x="405354" y="1792389"/>
            <a:ext cx="5681122" cy="1700213"/>
          </a:xfrm>
          <a:prstGeom prst="rect">
            <a:avLst/>
          </a:prstGeom>
        </p:spPr>
      </p:pic>
      <p:sp>
        <p:nvSpPr>
          <p:cNvPr id="9" name="Metin kutusu 8"/>
          <p:cNvSpPr txBox="1"/>
          <p:nvPr/>
        </p:nvSpPr>
        <p:spPr>
          <a:xfrm>
            <a:off x="2753326" y="4070678"/>
            <a:ext cx="3459601" cy="415498"/>
          </a:xfrm>
          <a:prstGeom prst="rect">
            <a:avLst/>
          </a:prstGeom>
          <a:noFill/>
        </p:spPr>
        <p:txBody>
          <a:bodyPr wrap="none" rtlCol="0">
            <a:spAutoFit/>
          </a:bodyPr>
          <a:lstStyle/>
          <a:p>
            <a:r>
              <a:rPr lang="tr-TR" sz="2100" b="1" dirty="0">
                <a:solidFill>
                  <a:srgbClr val="FF0000"/>
                </a:solidFill>
                <a:latin typeface="Aharoni" panose="02010803020104030203" pitchFamily="2" charset="-79"/>
                <a:cs typeface="Aharoni" panose="02010803020104030203" pitchFamily="2" charset="-79"/>
              </a:rPr>
              <a:t>3</a:t>
            </a:r>
            <a:r>
              <a:rPr lang="tr-TR" sz="1500" b="1" dirty="0">
                <a:solidFill>
                  <a:srgbClr val="FF0000"/>
                </a:solidFill>
                <a:latin typeface="Aharoni" panose="02010803020104030203" pitchFamily="2" charset="-79"/>
                <a:cs typeface="Aharoni" panose="02010803020104030203" pitchFamily="2" charset="-79"/>
              </a:rPr>
              <a:t>.BASAMAK EĞİTİM ARŞ.HASTANESİ</a:t>
            </a:r>
          </a:p>
        </p:txBody>
      </p:sp>
      <p:sp>
        <p:nvSpPr>
          <p:cNvPr id="10" name="Metin kutusu 9"/>
          <p:cNvSpPr txBox="1"/>
          <p:nvPr/>
        </p:nvSpPr>
        <p:spPr>
          <a:xfrm>
            <a:off x="6450227" y="2176857"/>
            <a:ext cx="2230395" cy="1390830"/>
          </a:xfrm>
          <a:prstGeom prst="rect">
            <a:avLst/>
          </a:prstGeom>
          <a:noFill/>
        </p:spPr>
        <p:txBody>
          <a:bodyPr wrap="square" rtlCol="0">
            <a:spAutoFit/>
          </a:bodyPr>
          <a:lstStyle/>
          <a:p>
            <a:pPr algn="ctr"/>
            <a:r>
              <a:rPr lang="tr-TR" sz="1350" b="1" dirty="0">
                <a:solidFill>
                  <a:srgbClr val="7030A0"/>
                </a:solidFill>
              </a:rPr>
              <a:t>İlaç Malzeme Avans Miktarı :</a:t>
            </a:r>
          </a:p>
          <a:p>
            <a:pPr algn="ctr"/>
            <a:r>
              <a:rPr lang="tr-TR" b="1" dirty="0">
                <a:solidFill>
                  <a:srgbClr val="FF0000"/>
                </a:solidFill>
              </a:rPr>
              <a:t>6,539,022.54 TL</a:t>
            </a:r>
          </a:p>
          <a:p>
            <a:pPr algn="ctr"/>
            <a:endParaRPr lang="tr-TR" sz="788" dirty="0">
              <a:solidFill>
                <a:srgbClr val="7030A0"/>
              </a:solidFill>
            </a:endParaRPr>
          </a:p>
          <a:p>
            <a:pPr algn="ctr"/>
            <a:r>
              <a:rPr lang="tr-TR" sz="1350" b="1" dirty="0">
                <a:solidFill>
                  <a:srgbClr val="7030A0"/>
                </a:solidFill>
              </a:rPr>
              <a:t>Toplam Ciro İçindeki İlaç Malzeme Oranı :</a:t>
            </a:r>
          </a:p>
          <a:p>
            <a:pPr algn="ctr"/>
            <a:r>
              <a:rPr lang="tr-TR" b="1" dirty="0">
                <a:solidFill>
                  <a:srgbClr val="FF0000"/>
                </a:solidFill>
              </a:rPr>
              <a:t>% 29.52</a:t>
            </a:r>
          </a:p>
        </p:txBody>
      </p:sp>
      <p:sp>
        <p:nvSpPr>
          <p:cNvPr id="12" name="Metin kutusu 11"/>
          <p:cNvSpPr txBox="1"/>
          <p:nvPr/>
        </p:nvSpPr>
        <p:spPr>
          <a:xfrm>
            <a:off x="6447136" y="4262057"/>
            <a:ext cx="2230395" cy="1390830"/>
          </a:xfrm>
          <a:prstGeom prst="rect">
            <a:avLst/>
          </a:prstGeom>
          <a:noFill/>
        </p:spPr>
        <p:txBody>
          <a:bodyPr wrap="square" rtlCol="0">
            <a:spAutoFit/>
          </a:bodyPr>
          <a:lstStyle/>
          <a:p>
            <a:pPr algn="ctr"/>
            <a:r>
              <a:rPr lang="tr-TR" sz="1350" b="1" dirty="0">
                <a:solidFill>
                  <a:srgbClr val="7030A0"/>
                </a:solidFill>
              </a:rPr>
              <a:t>İlaç Malzeme Avans Miktarı :</a:t>
            </a:r>
          </a:p>
          <a:p>
            <a:pPr algn="ctr"/>
            <a:r>
              <a:rPr lang="tr-TR" b="1" dirty="0">
                <a:solidFill>
                  <a:srgbClr val="FF0000"/>
                </a:solidFill>
              </a:rPr>
              <a:t>2,020,435.20 TL</a:t>
            </a:r>
          </a:p>
          <a:p>
            <a:pPr algn="ctr"/>
            <a:endParaRPr lang="tr-TR" sz="788" dirty="0">
              <a:solidFill>
                <a:srgbClr val="7030A0"/>
              </a:solidFill>
            </a:endParaRPr>
          </a:p>
          <a:p>
            <a:pPr algn="ctr"/>
            <a:r>
              <a:rPr lang="tr-TR" sz="1350" b="1" dirty="0">
                <a:solidFill>
                  <a:srgbClr val="7030A0"/>
                </a:solidFill>
              </a:rPr>
              <a:t>Toplam Ciro İçindeki İlaç Malzeme Oranı :</a:t>
            </a:r>
          </a:p>
          <a:p>
            <a:pPr algn="ctr"/>
            <a:r>
              <a:rPr lang="tr-TR" b="1" dirty="0">
                <a:solidFill>
                  <a:srgbClr val="FF0000"/>
                </a:solidFill>
              </a:rPr>
              <a:t>% 9.45</a:t>
            </a:r>
          </a:p>
        </p:txBody>
      </p:sp>
    </p:spTree>
    <p:extLst>
      <p:ext uri="{BB962C8B-B14F-4D97-AF65-F5344CB8AC3E}">
        <p14:creationId xmlns:p14="http://schemas.microsoft.com/office/powerpoint/2010/main" val="36770863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28650" y="1131094"/>
            <a:ext cx="7886700" cy="653435"/>
          </a:xfrm>
        </p:spPr>
        <p:txBody>
          <a:bodyPr>
            <a:normAutofit/>
          </a:bodyPr>
          <a:lstStyle/>
          <a:p>
            <a:r>
              <a:rPr lang="tr-TR" sz="2700" dirty="0">
                <a:solidFill>
                  <a:srgbClr val="FF0000"/>
                </a:solidFill>
                <a:latin typeface="Arial Black" panose="020B0A04020102020204" pitchFamily="34" charset="0"/>
              </a:rPr>
              <a:t>ÜNİVERSİTELER ve SAĞLIK MARKET</a:t>
            </a:r>
          </a:p>
        </p:txBody>
      </p:sp>
      <p:sp>
        <p:nvSpPr>
          <p:cNvPr id="3" name="İçerik Yer Tutucusu 2"/>
          <p:cNvSpPr>
            <a:spLocks noGrp="1"/>
          </p:cNvSpPr>
          <p:nvPr>
            <p:ph idx="1"/>
          </p:nvPr>
        </p:nvSpPr>
        <p:spPr>
          <a:xfrm>
            <a:off x="628650" y="2016349"/>
            <a:ext cx="7886700" cy="3672860"/>
          </a:xfrm>
        </p:spPr>
        <p:txBody>
          <a:bodyPr>
            <a:normAutofit/>
          </a:bodyPr>
          <a:lstStyle/>
          <a:p>
            <a:r>
              <a:rPr lang="tr-TR" dirty="0" smtClean="0"/>
              <a:t>Üniversitelerde İlaç ve Tıbbi Malzeme payının artması bu ürünlerin tedariklerinde yaşanacak aksaklık ve olumsuzluklara tedbir almasını önemli kılmaktadır.</a:t>
            </a:r>
          </a:p>
          <a:p>
            <a:r>
              <a:rPr lang="tr-TR" dirty="0" smtClean="0"/>
              <a:t>Üniversitelerin oluşturulacak yapıda mutlaka etkin rol alacağı kuşkusuzdur </a:t>
            </a:r>
          </a:p>
          <a:p>
            <a:endParaRPr lang="tr-TR" dirty="0"/>
          </a:p>
        </p:txBody>
      </p:sp>
    </p:spTree>
    <p:extLst>
      <p:ext uri="{BB962C8B-B14F-4D97-AF65-F5344CB8AC3E}">
        <p14:creationId xmlns:p14="http://schemas.microsoft.com/office/powerpoint/2010/main" val="37282843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28650" y="744068"/>
            <a:ext cx="7886700" cy="1325563"/>
          </a:xfrm>
        </p:spPr>
        <p:txBody>
          <a:bodyPr/>
          <a:lstStyle/>
          <a:p>
            <a:r>
              <a:rPr lang="tr-TR" dirty="0" smtClean="0">
                <a:solidFill>
                  <a:srgbClr val="FF0000"/>
                </a:solidFill>
                <a:latin typeface="Arial Black" panose="020B0A04020102020204" pitchFamily="34" charset="0"/>
              </a:rPr>
              <a:t>Sağlık Market Paydaşları</a:t>
            </a:r>
            <a:endParaRPr lang="tr-TR" dirty="0">
              <a:solidFill>
                <a:srgbClr val="FF0000"/>
              </a:solidFill>
              <a:latin typeface="Arial Black" panose="020B0A04020102020204" pitchFamily="34" charset="0"/>
            </a:endParaRPr>
          </a:p>
        </p:txBody>
      </p:sp>
      <p:sp>
        <p:nvSpPr>
          <p:cNvPr id="3" name="İçerik Yer Tutucusu 2"/>
          <p:cNvSpPr>
            <a:spLocks noGrp="1"/>
          </p:cNvSpPr>
          <p:nvPr>
            <p:ph idx="1"/>
          </p:nvPr>
        </p:nvSpPr>
        <p:spPr>
          <a:xfrm>
            <a:off x="628650" y="2204567"/>
            <a:ext cx="7886700" cy="4351338"/>
          </a:xfrm>
        </p:spPr>
        <p:txBody>
          <a:bodyPr/>
          <a:lstStyle/>
          <a:p>
            <a:pPr>
              <a:buNone/>
            </a:pPr>
            <a:r>
              <a:rPr lang="tr-TR" dirty="0" smtClean="0">
                <a:latin typeface="Arial Black" panose="020B0A04020102020204" pitchFamily="34" charset="0"/>
              </a:rPr>
              <a:t>-Ana Yürütücü Kurumlar;</a:t>
            </a:r>
          </a:p>
          <a:p>
            <a:pPr lvl="1"/>
            <a:r>
              <a:rPr lang="tr-TR" dirty="0" smtClean="0"/>
              <a:t>Sağlık Bakanlığı ve Devlet Malzeme Ofisi</a:t>
            </a:r>
          </a:p>
          <a:p>
            <a:pPr>
              <a:buNone/>
            </a:pPr>
            <a:r>
              <a:rPr lang="tr-TR" dirty="0" smtClean="0">
                <a:latin typeface="Arial Black" panose="020B0A04020102020204" pitchFamily="34" charset="0"/>
              </a:rPr>
              <a:t>-Diğer Destekleyici Kurumlar;</a:t>
            </a:r>
          </a:p>
          <a:p>
            <a:pPr lvl="1"/>
            <a:r>
              <a:rPr lang="tr-TR" dirty="0" smtClean="0"/>
              <a:t>Maliye Bakanlığı</a:t>
            </a:r>
          </a:p>
          <a:p>
            <a:pPr lvl="1"/>
            <a:r>
              <a:rPr lang="tr-TR" dirty="0" smtClean="0"/>
              <a:t>Ulaştırma, Denizcilik ve Haberleşme Bakanlığı (PTT)</a:t>
            </a:r>
          </a:p>
          <a:p>
            <a:pPr lvl="1"/>
            <a:r>
              <a:rPr lang="tr-TR" dirty="0" smtClean="0"/>
              <a:t>Kalkınma Bakanlığı</a:t>
            </a:r>
          </a:p>
          <a:p>
            <a:pPr lvl="1"/>
            <a:r>
              <a:rPr lang="tr-TR" dirty="0" smtClean="0"/>
              <a:t>Bilim ve Sanayi Bakanlığı</a:t>
            </a:r>
          </a:p>
          <a:p>
            <a:pPr lvl="1"/>
            <a:r>
              <a:rPr lang="tr-TR" dirty="0" smtClean="0"/>
              <a:t>Sosyal Güvenlik Kurumu</a:t>
            </a:r>
          </a:p>
          <a:p>
            <a:pPr lvl="1"/>
            <a:r>
              <a:rPr lang="tr-TR" dirty="0" smtClean="0"/>
              <a:t>YÖK, Üniversiteler</a:t>
            </a:r>
          </a:p>
          <a:p>
            <a:pPr lvl="1"/>
            <a:r>
              <a:rPr lang="tr-TR" dirty="0" smtClean="0"/>
              <a:t>TOBB vb. kuruluşlar</a:t>
            </a:r>
          </a:p>
          <a:p>
            <a:pPr lvl="1"/>
            <a:endParaRPr lang="tr-TR" dirty="0"/>
          </a:p>
          <a:p>
            <a:pPr lvl="1"/>
            <a:endParaRPr lang="tr-TR" dirty="0" smtClean="0"/>
          </a:p>
        </p:txBody>
      </p:sp>
    </p:spTree>
    <p:extLst>
      <p:ext uri="{BB962C8B-B14F-4D97-AF65-F5344CB8AC3E}">
        <p14:creationId xmlns:p14="http://schemas.microsoft.com/office/powerpoint/2010/main" val="316988526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000" dirty="0">
                <a:solidFill>
                  <a:srgbClr val="FF0000"/>
                </a:solidFill>
                <a:latin typeface="Arial Black" panose="020B0A04020102020204" pitchFamily="34" charset="0"/>
              </a:rPr>
              <a:t>SAĞLIK MARKET </a:t>
            </a:r>
            <a:r>
              <a:rPr lang="tr-TR" sz="3000" dirty="0" smtClean="0">
                <a:solidFill>
                  <a:srgbClr val="FF0000"/>
                </a:solidFill>
                <a:latin typeface="Arial Black" panose="020B0A04020102020204" pitchFamily="34" charset="0"/>
              </a:rPr>
              <a:t>AVANTAJLARI-I</a:t>
            </a:r>
            <a:endParaRPr lang="tr-TR" sz="3000" dirty="0">
              <a:solidFill>
                <a:srgbClr val="FF0000"/>
              </a:solidFill>
              <a:latin typeface="Arial Black" panose="020B0A04020102020204" pitchFamily="34" charset="0"/>
            </a:endParaRPr>
          </a:p>
        </p:txBody>
      </p:sp>
      <p:sp>
        <p:nvSpPr>
          <p:cNvPr id="3" name="İçerik Yer Tutucusu 2"/>
          <p:cNvSpPr>
            <a:spLocks noGrp="1"/>
          </p:cNvSpPr>
          <p:nvPr>
            <p:ph idx="1"/>
          </p:nvPr>
        </p:nvSpPr>
        <p:spPr/>
        <p:txBody>
          <a:bodyPr>
            <a:normAutofit fontScale="92500" lnSpcReduction="10000"/>
          </a:bodyPr>
          <a:lstStyle/>
          <a:p>
            <a:r>
              <a:rPr lang="tr-TR" dirty="0" smtClean="0"/>
              <a:t>DMO ve PTT gibi kuruluşların sistemde olmaları</a:t>
            </a:r>
          </a:p>
          <a:p>
            <a:r>
              <a:rPr lang="tr-TR" dirty="0" smtClean="0"/>
              <a:t>Etkili ve karlı bir </a:t>
            </a:r>
            <a:r>
              <a:rPr lang="tr-TR" dirty="0" err="1" smtClean="0"/>
              <a:t>satınalma</a:t>
            </a:r>
            <a:r>
              <a:rPr lang="tr-TR" dirty="0" smtClean="0"/>
              <a:t> yapılabilecek olması</a:t>
            </a:r>
          </a:p>
          <a:p>
            <a:r>
              <a:rPr lang="tr-TR" dirty="0" smtClean="0"/>
              <a:t>Hekimin kullanacağı tıbbi malzemeyi tercih seçeneklerinin genişlemiş olması</a:t>
            </a:r>
          </a:p>
          <a:p>
            <a:r>
              <a:rPr lang="tr-TR" dirty="0" smtClean="0"/>
              <a:t>Ürün arama </a:t>
            </a:r>
            <a:r>
              <a:rPr lang="tr-TR" dirty="0" smtClean="0"/>
              <a:t>probleminin </a:t>
            </a:r>
            <a:r>
              <a:rPr lang="tr-TR" dirty="0" smtClean="0"/>
              <a:t>ortadan </a:t>
            </a:r>
            <a:r>
              <a:rPr lang="tr-TR" dirty="0" smtClean="0"/>
              <a:t>kalkacak olması </a:t>
            </a:r>
            <a:r>
              <a:rPr lang="tr-TR" dirty="0" smtClean="0"/>
              <a:t>ve tek bir platformdan takip edilebilir olması</a:t>
            </a:r>
          </a:p>
          <a:p>
            <a:r>
              <a:rPr lang="tr-TR" dirty="0" smtClean="0"/>
              <a:t>Ürünün tüm teknik detayları hakkında tam bilgi sahibi olmak</a:t>
            </a:r>
          </a:p>
          <a:p>
            <a:r>
              <a:rPr lang="tr-TR" dirty="0" smtClean="0"/>
              <a:t>Market içerisindeki benzer ürünleri karşılaştırma imkanı</a:t>
            </a:r>
          </a:p>
          <a:p>
            <a:r>
              <a:rPr lang="tr-TR" dirty="0" smtClean="0"/>
              <a:t>Tedarik süreçlerinin tamamının kayıt altında olması</a:t>
            </a:r>
          </a:p>
        </p:txBody>
      </p:sp>
    </p:spTree>
    <p:extLst>
      <p:ext uri="{BB962C8B-B14F-4D97-AF65-F5344CB8AC3E}">
        <p14:creationId xmlns:p14="http://schemas.microsoft.com/office/powerpoint/2010/main" val="355550173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000" dirty="0">
                <a:solidFill>
                  <a:srgbClr val="FF0000"/>
                </a:solidFill>
                <a:latin typeface="Arial Black" panose="020B0A04020102020204" pitchFamily="34" charset="0"/>
              </a:rPr>
              <a:t>SAĞLIK MARKET </a:t>
            </a:r>
            <a:r>
              <a:rPr lang="tr-TR" sz="3000" dirty="0" smtClean="0">
                <a:solidFill>
                  <a:srgbClr val="FF0000"/>
                </a:solidFill>
                <a:latin typeface="Arial Black" panose="020B0A04020102020204" pitchFamily="34" charset="0"/>
              </a:rPr>
              <a:t>AVANTAJLARI-II</a:t>
            </a:r>
            <a:endParaRPr lang="tr-TR" sz="3000" dirty="0">
              <a:solidFill>
                <a:srgbClr val="FF0000"/>
              </a:solidFill>
              <a:latin typeface="Arial Black" panose="020B0A04020102020204" pitchFamily="34" charset="0"/>
            </a:endParaRPr>
          </a:p>
        </p:txBody>
      </p:sp>
      <p:sp>
        <p:nvSpPr>
          <p:cNvPr id="3" name="İçerik Yer Tutucusu 2"/>
          <p:cNvSpPr>
            <a:spLocks noGrp="1"/>
          </p:cNvSpPr>
          <p:nvPr>
            <p:ph idx="1"/>
          </p:nvPr>
        </p:nvSpPr>
        <p:spPr/>
        <p:txBody>
          <a:bodyPr>
            <a:normAutofit/>
          </a:bodyPr>
          <a:lstStyle/>
          <a:p>
            <a:r>
              <a:rPr lang="tr-TR" dirty="0"/>
              <a:t>Şeffaf, kolay erişilebilir ve değerlendirilebilir olması</a:t>
            </a:r>
          </a:p>
          <a:p>
            <a:r>
              <a:rPr lang="tr-TR" dirty="0" smtClean="0"/>
              <a:t>Analiz </a:t>
            </a:r>
            <a:r>
              <a:rPr lang="tr-TR" dirty="0"/>
              <a:t>ve yeniden değerlendirmelerin etkin ve çabuk yapılabilir olması</a:t>
            </a:r>
          </a:p>
          <a:p>
            <a:r>
              <a:rPr lang="tr-TR" dirty="0" smtClean="0"/>
              <a:t>Zaman ve işgücünden tasarruf sağlanması</a:t>
            </a:r>
          </a:p>
          <a:p>
            <a:r>
              <a:rPr lang="tr-TR" dirty="0" smtClean="0"/>
              <a:t>Tedarikte etkinlik artacağı için stok maliyetlerini azaltıcı etkisi olması</a:t>
            </a:r>
          </a:p>
          <a:p>
            <a:r>
              <a:rPr lang="tr-TR" dirty="0" smtClean="0"/>
              <a:t>Standart kalite ve uygun fiyatlı ürün tedarik imkanı</a:t>
            </a:r>
          </a:p>
          <a:p>
            <a:endParaRPr lang="tr-TR" dirty="0" smtClean="0"/>
          </a:p>
          <a:p>
            <a:endParaRPr lang="tr-TR" dirty="0" smtClean="0"/>
          </a:p>
        </p:txBody>
      </p:sp>
    </p:spTree>
    <p:extLst>
      <p:ext uri="{BB962C8B-B14F-4D97-AF65-F5344CB8AC3E}">
        <p14:creationId xmlns:p14="http://schemas.microsoft.com/office/powerpoint/2010/main" val="12723001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28649" y="538124"/>
            <a:ext cx="8168217" cy="1325563"/>
          </a:xfrm>
        </p:spPr>
        <p:txBody>
          <a:bodyPr>
            <a:normAutofit/>
          </a:bodyPr>
          <a:lstStyle/>
          <a:p>
            <a:r>
              <a:rPr lang="tr-TR" sz="3000" dirty="0">
                <a:solidFill>
                  <a:srgbClr val="FF0000"/>
                </a:solidFill>
                <a:latin typeface="Arial Black" panose="020B0A04020102020204" pitchFamily="34" charset="0"/>
                <a:cs typeface="Arial" panose="020B0604020202020204" pitchFamily="34" charset="0"/>
              </a:rPr>
              <a:t>SAĞLIK MARKET </a:t>
            </a:r>
            <a:r>
              <a:rPr lang="tr-TR" sz="3000" dirty="0" smtClean="0">
                <a:solidFill>
                  <a:srgbClr val="FF0000"/>
                </a:solidFill>
                <a:latin typeface="Arial Black" panose="020B0A04020102020204" pitchFamily="34" charset="0"/>
                <a:cs typeface="Arial" panose="020B0604020202020204" pitchFamily="34" charset="0"/>
              </a:rPr>
              <a:t>DEZAVANTAJLARI-I</a:t>
            </a:r>
            <a:endParaRPr lang="tr-TR" sz="3000" dirty="0">
              <a:solidFill>
                <a:srgbClr val="FF0000"/>
              </a:solidFill>
              <a:latin typeface="Arial Black" panose="020B0A04020102020204" pitchFamily="34" charset="0"/>
              <a:cs typeface="Arial" panose="020B0604020202020204" pitchFamily="34" charset="0"/>
            </a:endParaRPr>
          </a:p>
        </p:txBody>
      </p:sp>
      <p:sp>
        <p:nvSpPr>
          <p:cNvPr id="3" name="İçerik Yer Tutucusu 2"/>
          <p:cNvSpPr>
            <a:spLocks noGrp="1"/>
          </p:cNvSpPr>
          <p:nvPr>
            <p:ph idx="1"/>
          </p:nvPr>
        </p:nvSpPr>
        <p:spPr/>
        <p:txBody>
          <a:bodyPr>
            <a:normAutofit lnSpcReduction="10000"/>
          </a:bodyPr>
          <a:lstStyle/>
          <a:p>
            <a:r>
              <a:rPr lang="tr-TR" dirty="0" smtClean="0"/>
              <a:t>DMO’ya yapılacak ödemelerin vadelerinin kısa/pahalı? olması</a:t>
            </a:r>
          </a:p>
          <a:p>
            <a:r>
              <a:rPr lang="tr-TR" dirty="0" smtClean="0"/>
              <a:t>Sistemin yeni olması</a:t>
            </a:r>
          </a:p>
          <a:p>
            <a:r>
              <a:rPr lang="tr-TR" dirty="0" smtClean="0"/>
              <a:t>Ana firmalardan alıma </a:t>
            </a:r>
            <a:r>
              <a:rPr lang="tr-TR" dirty="0" smtClean="0"/>
              <a:t>yönleneceği </a:t>
            </a:r>
            <a:r>
              <a:rPr lang="tr-TR" dirty="0" smtClean="0"/>
              <a:t>için bayilik sisteminin ortadan kalkması</a:t>
            </a:r>
          </a:p>
          <a:p>
            <a:r>
              <a:rPr lang="tr-TR" dirty="0" smtClean="0"/>
              <a:t>Yerel tedarikçilerin sistem dışına çıkarılması ve destek alınamayacak olması</a:t>
            </a:r>
          </a:p>
          <a:p>
            <a:r>
              <a:rPr lang="tr-TR" dirty="0" smtClean="0"/>
              <a:t>İstenilen nitelik ve çeşitlilikte ürün bulunamaması</a:t>
            </a:r>
          </a:p>
          <a:p>
            <a:r>
              <a:rPr lang="tr-TR" dirty="0" smtClean="0"/>
              <a:t>Rekabet </a:t>
            </a:r>
            <a:r>
              <a:rPr lang="tr-TR" dirty="0" smtClean="0"/>
              <a:t>koşullarının </a:t>
            </a:r>
            <a:r>
              <a:rPr lang="tr-TR" dirty="0" smtClean="0"/>
              <a:t>yeterince sağlıklı olarak </a:t>
            </a:r>
            <a:r>
              <a:rPr lang="tr-TR" dirty="0"/>
              <a:t>sağlanamaması, Tekel oluşma riski</a:t>
            </a:r>
          </a:p>
          <a:p>
            <a:endParaRPr lang="tr-TR" dirty="0" smtClean="0"/>
          </a:p>
          <a:p>
            <a:endParaRPr lang="tr-TR" dirty="0"/>
          </a:p>
        </p:txBody>
      </p:sp>
    </p:spTree>
    <p:extLst>
      <p:ext uri="{BB962C8B-B14F-4D97-AF65-F5344CB8AC3E}">
        <p14:creationId xmlns:p14="http://schemas.microsoft.com/office/powerpoint/2010/main" val="115483492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28649" y="538124"/>
            <a:ext cx="8252883" cy="1325563"/>
          </a:xfrm>
        </p:spPr>
        <p:txBody>
          <a:bodyPr>
            <a:normAutofit/>
          </a:bodyPr>
          <a:lstStyle/>
          <a:p>
            <a:r>
              <a:rPr lang="tr-TR" sz="3000" dirty="0">
                <a:solidFill>
                  <a:srgbClr val="FF0000"/>
                </a:solidFill>
                <a:latin typeface="Arial Black" panose="020B0A04020102020204" pitchFamily="34" charset="0"/>
                <a:cs typeface="Arial" panose="020B0604020202020204" pitchFamily="34" charset="0"/>
              </a:rPr>
              <a:t>SAĞLIK MARKET </a:t>
            </a:r>
            <a:r>
              <a:rPr lang="tr-TR" sz="3000" dirty="0" smtClean="0">
                <a:solidFill>
                  <a:srgbClr val="FF0000"/>
                </a:solidFill>
                <a:latin typeface="Arial Black" panose="020B0A04020102020204" pitchFamily="34" charset="0"/>
                <a:cs typeface="Arial" panose="020B0604020202020204" pitchFamily="34" charset="0"/>
              </a:rPr>
              <a:t>DEZAVANTAJLARI-II</a:t>
            </a:r>
            <a:endParaRPr lang="tr-TR" sz="3000" dirty="0">
              <a:solidFill>
                <a:srgbClr val="FF0000"/>
              </a:solidFill>
              <a:latin typeface="Arial Black" panose="020B0A04020102020204" pitchFamily="34" charset="0"/>
              <a:cs typeface="Arial" panose="020B0604020202020204" pitchFamily="34" charset="0"/>
            </a:endParaRPr>
          </a:p>
        </p:txBody>
      </p:sp>
      <p:sp>
        <p:nvSpPr>
          <p:cNvPr id="3" name="İçerik Yer Tutucusu 2"/>
          <p:cNvSpPr>
            <a:spLocks noGrp="1"/>
          </p:cNvSpPr>
          <p:nvPr>
            <p:ph idx="1"/>
          </p:nvPr>
        </p:nvSpPr>
        <p:spPr/>
        <p:txBody>
          <a:bodyPr/>
          <a:lstStyle/>
          <a:p>
            <a:r>
              <a:rPr lang="tr-TR" dirty="0" smtClean="0"/>
              <a:t>Markette yer alacak ürünlerin sürekli bulunabilirliğinin sağlanamaması</a:t>
            </a:r>
          </a:p>
          <a:p>
            <a:r>
              <a:rPr lang="tr-TR" dirty="0" smtClean="0"/>
              <a:t>İlk defa alınacak ürünlerde numune deneme imkanının sağlanabilirliği</a:t>
            </a:r>
          </a:p>
          <a:p>
            <a:r>
              <a:rPr lang="tr-TR" dirty="0" smtClean="0"/>
              <a:t>Miatlı ürünlerin değiştirilmesinde yaşanacak problemler</a:t>
            </a:r>
          </a:p>
          <a:p>
            <a:r>
              <a:rPr lang="tr-TR" dirty="0" smtClean="0"/>
              <a:t>Tıbbi cihazlarda yerelde yaşanacak kalibrasyon konusunda muhatap </a:t>
            </a:r>
            <a:r>
              <a:rPr lang="tr-TR" dirty="0" smtClean="0"/>
              <a:t>bulamama</a:t>
            </a:r>
          </a:p>
          <a:p>
            <a:endParaRPr lang="tr-TR" dirty="0"/>
          </a:p>
        </p:txBody>
      </p:sp>
    </p:spTree>
    <p:extLst>
      <p:ext uri="{BB962C8B-B14F-4D97-AF65-F5344CB8AC3E}">
        <p14:creationId xmlns:p14="http://schemas.microsoft.com/office/powerpoint/2010/main" val="363641104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r>
              <a:rPr lang="tr-TR" dirty="0" smtClean="0"/>
              <a:t>Üniversite hastanelerinin borçlarının sıfırlanması (çünkü SM ile birlikte peşin ödeme gündeme gelecektir)</a:t>
            </a:r>
          </a:p>
          <a:p>
            <a:r>
              <a:rPr lang="tr-TR" dirty="0" smtClean="0"/>
              <a:t>SUT fiyatlarının revize edilmesi, özellikle ilaç ve malzeme fiyatlarının gerçekçi olması</a:t>
            </a:r>
          </a:p>
          <a:p>
            <a:r>
              <a:rPr lang="tr-TR" dirty="0" smtClean="0"/>
              <a:t>Yurt dışından doğrudan malzeme temini yapabilmesi</a:t>
            </a:r>
          </a:p>
          <a:p>
            <a:r>
              <a:rPr lang="tr-TR" dirty="0" err="1" smtClean="0"/>
              <a:t>SM’in</a:t>
            </a:r>
            <a:r>
              <a:rPr lang="tr-TR" dirty="0" smtClean="0"/>
              <a:t> ürünlere kar payının ne olacağı</a:t>
            </a:r>
          </a:p>
          <a:p>
            <a:r>
              <a:rPr lang="tr-TR" dirty="0" smtClean="0"/>
              <a:t>Ürünlerde yeterli rekabetin sağlanması</a:t>
            </a:r>
            <a:endParaRPr lang="tr-TR" dirty="0"/>
          </a:p>
        </p:txBody>
      </p:sp>
      <p:sp>
        <p:nvSpPr>
          <p:cNvPr id="4" name="Unvan 1"/>
          <p:cNvSpPr>
            <a:spLocks noGrp="1"/>
          </p:cNvSpPr>
          <p:nvPr>
            <p:ph type="title"/>
          </p:nvPr>
        </p:nvSpPr>
        <p:spPr>
          <a:xfrm>
            <a:off x="628649" y="538124"/>
            <a:ext cx="8252883" cy="1325563"/>
          </a:xfrm>
        </p:spPr>
        <p:txBody>
          <a:bodyPr>
            <a:normAutofit/>
          </a:bodyPr>
          <a:lstStyle/>
          <a:p>
            <a:r>
              <a:rPr lang="tr-TR" sz="3000" dirty="0">
                <a:solidFill>
                  <a:srgbClr val="FF0000"/>
                </a:solidFill>
                <a:latin typeface="Arial Black" panose="020B0A04020102020204" pitchFamily="34" charset="0"/>
                <a:cs typeface="Arial" panose="020B0604020202020204" pitchFamily="34" charset="0"/>
              </a:rPr>
              <a:t>SAĞLIK </a:t>
            </a:r>
            <a:r>
              <a:rPr lang="tr-TR" sz="3000" dirty="0" smtClean="0">
                <a:solidFill>
                  <a:srgbClr val="FF0000"/>
                </a:solidFill>
                <a:latin typeface="Arial Black" panose="020B0A04020102020204" pitchFamily="34" charset="0"/>
                <a:cs typeface="Arial" panose="020B0604020202020204" pitchFamily="34" charset="0"/>
              </a:rPr>
              <a:t>MARKET’İN BAŞARILI OLABİLMESİ İÇİN</a:t>
            </a:r>
            <a:endParaRPr lang="tr-TR" sz="3000" dirty="0">
              <a:solidFill>
                <a:srgbClr val="FF0000"/>
              </a:solidFill>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190417012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erciyes dağı ile ilgili görsel sonuc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857250"/>
            <a:ext cx="9144000" cy="5129024"/>
          </a:xfrm>
          <a:prstGeom prst="rect">
            <a:avLst/>
          </a:prstGeom>
          <a:noFill/>
          <a:extLst>
            <a:ext uri="{909E8E84-426E-40DD-AFC4-6F175D3DCCD1}">
              <a14:hiddenFill xmlns:a14="http://schemas.microsoft.com/office/drawing/2010/main">
                <a:solidFill>
                  <a:srgbClr val="FFFFFF"/>
                </a:solidFill>
              </a14:hiddenFill>
            </a:ext>
          </a:extLst>
        </p:spPr>
      </p:pic>
      <p:sp>
        <p:nvSpPr>
          <p:cNvPr id="4" name="Unvan 3"/>
          <p:cNvSpPr>
            <a:spLocks noGrp="1"/>
          </p:cNvSpPr>
          <p:nvPr>
            <p:ph type="title"/>
          </p:nvPr>
        </p:nvSpPr>
        <p:spPr/>
        <p:txBody>
          <a:bodyPr/>
          <a:lstStyle/>
          <a:p>
            <a:endParaRPr lang="tr-TR"/>
          </a:p>
        </p:txBody>
      </p:sp>
      <p:sp>
        <p:nvSpPr>
          <p:cNvPr id="7" name="Unvan 1"/>
          <p:cNvSpPr txBox="1">
            <a:spLocks/>
          </p:cNvSpPr>
          <p:nvPr/>
        </p:nvSpPr>
        <p:spPr>
          <a:xfrm>
            <a:off x="107055" y="3170622"/>
            <a:ext cx="7886700" cy="99417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3300" dirty="0">
                <a:solidFill>
                  <a:srgbClr val="FF0000"/>
                </a:solidFill>
                <a:latin typeface="Arial Black" panose="020B0A04020102020204" pitchFamily="34" charset="0"/>
              </a:rPr>
              <a:t>Teşekkürler…</a:t>
            </a:r>
          </a:p>
        </p:txBody>
      </p:sp>
    </p:spTree>
    <p:extLst>
      <p:ext uri="{BB962C8B-B14F-4D97-AF65-F5344CB8AC3E}">
        <p14:creationId xmlns:p14="http://schemas.microsoft.com/office/powerpoint/2010/main" val="16687297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a:bodyPr>
          <a:lstStyle/>
          <a:p>
            <a:pPr marL="0" indent="0" algn="just">
              <a:buNone/>
            </a:pPr>
            <a:r>
              <a:rPr lang="tr-TR" sz="2400" dirty="0">
                <a:solidFill>
                  <a:srgbClr val="FF0000"/>
                </a:solidFill>
                <a:latin typeface="Arial Black" panose="020B0A04020102020204" pitchFamily="34" charset="0"/>
              </a:rPr>
              <a:t>Değişen ihtiyaçlara ve gelişen teknolojiye paralel olarak yeniden yapılanan DMO;</a:t>
            </a:r>
          </a:p>
          <a:p>
            <a:pPr algn="just"/>
            <a:endParaRPr lang="tr-TR" sz="2700" dirty="0"/>
          </a:p>
          <a:p>
            <a:pPr lvl="1" algn="just"/>
            <a:r>
              <a:rPr lang="tr-TR" dirty="0"/>
              <a:t>Mevcut sistemini çağın gereklerine uygun olarak elektronik ortama </a:t>
            </a:r>
            <a:r>
              <a:rPr lang="tr-TR" dirty="0" smtClean="0"/>
              <a:t>taşımakta</a:t>
            </a:r>
            <a:endParaRPr lang="tr-TR" dirty="0"/>
          </a:p>
          <a:p>
            <a:pPr lvl="1" algn="just"/>
            <a:r>
              <a:rPr lang="tr-TR" dirty="0"/>
              <a:t>Başta Avrupa Birliği ülkeleri olmak üzere dünya genelindeki başarılı tedarik sistemlerini yakından takip etmektedir.</a:t>
            </a:r>
          </a:p>
          <a:p>
            <a:endParaRPr lang="tr-TR" dirty="0"/>
          </a:p>
        </p:txBody>
      </p:sp>
    </p:spTree>
    <p:extLst>
      <p:ext uri="{BB962C8B-B14F-4D97-AF65-F5344CB8AC3E}">
        <p14:creationId xmlns:p14="http://schemas.microsoft.com/office/powerpoint/2010/main" val="5824115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28650" y="1155962"/>
            <a:ext cx="7886700" cy="1325563"/>
          </a:xfrm>
        </p:spPr>
        <p:txBody>
          <a:bodyPr>
            <a:normAutofit/>
          </a:bodyPr>
          <a:lstStyle/>
          <a:p>
            <a:r>
              <a:rPr lang="tr-TR" sz="2700" b="1" dirty="0">
                <a:solidFill>
                  <a:srgbClr val="FF0000"/>
                </a:solidFill>
                <a:latin typeface="Arial Black" panose="020B0A04020102020204" pitchFamily="34" charset="0"/>
              </a:rPr>
              <a:t>Dünyada Benzer Kamu Alımları Var mı?</a:t>
            </a:r>
          </a:p>
        </p:txBody>
      </p:sp>
      <p:sp>
        <p:nvSpPr>
          <p:cNvPr id="3" name="İçerik Yer Tutucusu 2"/>
          <p:cNvSpPr>
            <a:spLocks noGrp="1"/>
          </p:cNvSpPr>
          <p:nvPr>
            <p:ph idx="1"/>
          </p:nvPr>
        </p:nvSpPr>
        <p:spPr>
          <a:xfrm>
            <a:off x="628650" y="2616461"/>
            <a:ext cx="7886700" cy="4351338"/>
          </a:xfrm>
        </p:spPr>
        <p:txBody>
          <a:bodyPr/>
          <a:lstStyle/>
          <a:p>
            <a:r>
              <a:rPr lang="tr-TR" dirty="0" smtClean="0"/>
              <a:t>Finlandiya (</a:t>
            </a:r>
            <a:r>
              <a:rPr lang="tr-TR" dirty="0" err="1" smtClean="0"/>
              <a:t>Hansel</a:t>
            </a:r>
            <a:r>
              <a:rPr lang="tr-TR" dirty="0" smtClean="0"/>
              <a:t>)</a:t>
            </a:r>
          </a:p>
          <a:p>
            <a:r>
              <a:rPr lang="tr-TR" dirty="0" smtClean="0"/>
              <a:t>İtalya (</a:t>
            </a:r>
            <a:r>
              <a:rPr lang="tr-TR" dirty="0" err="1" smtClean="0"/>
              <a:t>Consip</a:t>
            </a:r>
            <a:r>
              <a:rPr lang="tr-TR" dirty="0" smtClean="0"/>
              <a:t>)</a:t>
            </a:r>
          </a:p>
          <a:p>
            <a:r>
              <a:rPr lang="tr-TR" dirty="0" smtClean="0"/>
              <a:t>İngiltere (CSS)</a:t>
            </a:r>
          </a:p>
          <a:p>
            <a:r>
              <a:rPr lang="tr-TR" dirty="0" smtClean="0"/>
              <a:t>Fransa (</a:t>
            </a:r>
            <a:r>
              <a:rPr lang="tr-TR" dirty="0" err="1" smtClean="0"/>
              <a:t>Ugap</a:t>
            </a:r>
            <a:r>
              <a:rPr lang="tr-TR" dirty="0" smtClean="0"/>
              <a:t>)</a:t>
            </a:r>
          </a:p>
          <a:p>
            <a:r>
              <a:rPr lang="tr-TR" dirty="0" smtClean="0"/>
              <a:t>Güney Kore (PPS)</a:t>
            </a:r>
            <a:endParaRPr lang="tr-TR" dirty="0"/>
          </a:p>
        </p:txBody>
      </p:sp>
    </p:spTree>
    <p:extLst>
      <p:ext uri="{BB962C8B-B14F-4D97-AF65-F5344CB8AC3E}">
        <p14:creationId xmlns:p14="http://schemas.microsoft.com/office/powerpoint/2010/main" val="36224592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28650" y="571075"/>
            <a:ext cx="7886700" cy="1325563"/>
          </a:xfrm>
        </p:spPr>
        <p:txBody>
          <a:bodyPr/>
          <a:lstStyle/>
          <a:p>
            <a:r>
              <a:rPr lang="tr-TR" sz="4000" b="1" dirty="0" smtClean="0">
                <a:solidFill>
                  <a:srgbClr val="FF0000"/>
                </a:solidFill>
                <a:latin typeface="Arial Black" panose="020B0A04020102020204" pitchFamily="34" charset="0"/>
              </a:rPr>
              <a:t>PROTOKOLÜN AMACI</a:t>
            </a:r>
            <a:r>
              <a:rPr lang="tr-TR" dirty="0" smtClean="0"/>
              <a:t>	</a:t>
            </a:r>
            <a:endParaRPr lang="tr-TR" dirty="0"/>
          </a:p>
        </p:txBody>
      </p:sp>
      <p:sp>
        <p:nvSpPr>
          <p:cNvPr id="3" name="İçerik Yer Tutucusu 2"/>
          <p:cNvSpPr>
            <a:spLocks noGrp="1"/>
          </p:cNvSpPr>
          <p:nvPr>
            <p:ph idx="1"/>
          </p:nvPr>
        </p:nvSpPr>
        <p:spPr/>
        <p:txBody>
          <a:bodyPr>
            <a:normAutofit fontScale="85000" lnSpcReduction="10000"/>
          </a:bodyPr>
          <a:lstStyle/>
          <a:p>
            <a:pPr marL="0" indent="0" algn="just">
              <a:buNone/>
            </a:pPr>
            <a:r>
              <a:rPr lang="tr-TR" dirty="0">
                <a:cs typeface="Arial" panose="020B0604020202020204" pitchFamily="34" charset="0"/>
              </a:rPr>
              <a:t>Sağlık Bakanlığı ile Devlet Malzeme Ofisi Genel Müdürlüğü arasında yapılacak olan tedarik ve lojistik işbirliği protokolü ile ilaç ve tıbbi sarf malzemelerin daha hızlı, daha düşük maliyetlerde ve daha kaliteli alınması hedeflenmektedir.</a:t>
            </a:r>
          </a:p>
          <a:p>
            <a:pPr marL="0" indent="0" algn="just" fontAlgn="base">
              <a:lnSpc>
                <a:spcPts val="1350"/>
              </a:lnSpc>
              <a:buNone/>
            </a:pPr>
            <a:r>
              <a:rPr lang="tr-TR" b="1" dirty="0" smtClean="0">
                <a:solidFill>
                  <a:srgbClr val="FF0000"/>
                </a:solidFill>
                <a:cs typeface="Arial" panose="020B0604020202020204" pitchFamily="34" charset="0"/>
              </a:rPr>
              <a:t>Temel hedefler:</a:t>
            </a:r>
            <a:endParaRPr lang="tr-TR" dirty="0">
              <a:solidFill>
                <a:srgbClr val="FF0000"/>
              </a:solidFill>
              <a:cs typeface="Arial" panose="020B0604020202020204" pitchFamily="34" charset="0"/>
            </a:endParaRPr>
          </a:p>
          <a:p>
            <a:pPr algn="just" fontAlgn="base"/>
            <a:r>
              <a:rPr lang="tr-TR" dirty="0">
                <a:cs typeface="Arial" panose="020B0604020202020204" pitchFamily="34" charset="0"/>
              </a:rPr>
              <a:t>Benzer ihtiyaçlar için uygulanan tedarik yöntem ve fiyat farklılıklarını ortadan kaldırmak, standardizasyonu </a:t>
            </a:r>
            <a:r>
              <a:rPr lang="tr-TR" dirty="0" smtClean="0">
                <a:cs typeface="Arial" panose="020B0604020202020204" pitchFamily="34" charset="0"/>
              </a:rPr>
              <a:t>sağlamak</a:t>
            </a:r>
            <a:endParaRPr lang="tr-TR" dirty="0">
              <a:cs typeface="Arial" panose="020B0604020202020204" pitchFamily="34" charset="0"/>
            </a:endParaRPr>
          </a:p>
          <a:p>
            <a:pPr algn="just" fontAlgn="base"/>
            <a:r>
              <a:rPr lang="tr-TR" dirty="0">
                <a:cs typeface="Arial" panose="020B0604020202020204" pitchFamily="34" charset="0"/>
              </a:rPr>
              <a:t>Tedarik süreçlerini sadeleştirerek zaman ve işgücü tasarrufu </a:t>
            </a:r>
            <a:r>
              <a:rPr lang="tr-TR" dirty="0" smtClean="0">
                <a:cs typeface="Arial" panose="020B0604020202020204" pitchFamily="34" charset="0"/>
              </a:rPr>
              <a:t>sağlamak</a:t>
            </a:r>
            <a:endParaRPr lang="tr-TR" dirty="0">
              <a:cs typeface="Arial" panose="020B0604020202020204" pitchFamily="34" charset="0"/>
            </a:endParaRPr>
          </a:p>
          <a:p>
            <a:pPr algn="just" fontAlgn="base"/>
            <a:r>
              <a:rPr lang="tr-TR" dirty="0">
                <a:cs typeface="Arial" panose="020B0604020202020204" pitchFamily="34" charset="0"/>
              </a:rPr>
              <a:t>Sağlık Market kataloglarından yerli ürün tedarikini teşvik </a:t>
            </a:r>
            <a:r>
              <a:rPr lang="tr-TR" dirty="0" smtClean="0">
                <a:cs typeface="Arial" panose="020B0604020202020204" pitchFamily="34" charset="0"/>
              </a:rPr>
              <a:t>etmek</a:t>
            </a:r>
            <a:endParaRPr lang="tr-TR" dirty="0">
              <a:cs typeface="Arial" panose="020B0604020202020204" pitchFamily="34" charset="0"/>
            </a:endParaRPr>
          </a:p>
          <a:p>
            <a:pPr algn="just" fontAlgn="base"/>
            <a:r>
              <a:rPr lang="tr-TR" dirty="0">
                <a:cs typeface="Arial" panose="020B0604020202020204" pitchFamily="34" charset="0"/>
              </a:rPr>
              <a:t>İlaç ve tıbbi sarf malzemelere erişim kolaylığı </a:t>
            </a:r>
            <a:r>
              <a:rPr lang="tr-TR" dirty="0" smtClean="0">
                <a:cs typeface="Arial" panose="020B0604020202020204" pitchFamily="34" charset="0"/>
              </a:rPr>
              <a:t>sağlamak</a:t>
            </a:r>
            <a:endParaRPr lang="tr-TR" dirty="0"/>
          </a:p>
          <a:p>
            <a:pPr marL="0" indent="0">
              <a:buNone/>
            </a:pPr>
            <a:endParaRPr lang="tr-TR" dirty="0"/>
          </a:p>
        </p:txBody>
      </p:sp>
    </p:spTree>
    <p:extLst>
      <p:ext uri="{BB962C8B-B14F-4D97-AF65-F5344CB8AC3E}">
        <p14:creationId xmlns:p14="http://schemas.microsoft.com/office/powerpoint/2010/main" val="40973691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43983" y="842007"/>
            <a:ext cx="7886700" cy="1325563"/>
          </a:xfrm>
        </p:spPr>
        <p:txBody>
          <a:bodyPr>
            <a:normAutofit/>
          </a:bodyPr>
          <a:lstStyle/>
          <a:p>
            <a:pPr algn="ctr"/>
            <a:r>
              <a:rPr lang="tr-TR" sz="4000" b="1" dirty="0" smtClean="0">
                <a:solidFill>
                  <a:srgbClr val="FF0000"/>
                </a:solidFill>
                <a:latin typeface="Arial Black" panose="020B0A04020102020204" pitchFamily="34" charset="0"/>
              </a:rPr>
              <a:t>PROJENİN UZUN SÜREÇTE HEDEFLERİ</a:t>
            </a:r>
            <a:endParaRPr lang="tr-TR" sz="4000" b="1" dirty="0">
              <a:solidFill>
                <a:srgbClr val="FF0000"/>
              </a:solidFill>
              <a:latin typeface="Arial Black" panose="020B0A04020102020204" pitchFamily="34" charset="0"/>
            </a:endParaRPr>
          </a:p>
        </p:txBody>
      </p:sp>
      <p:sp>
        <p:nvSpPr>
          <p:cNvPr id="3" name="İçerik Yer Tutucusu 2"/>
          <p:cNvSpPr>
            <a:spLocks noGrp="1"/>
          </p:cNvSpPr>
          <p:nvPr>
            <p:ph idx="1"/>
          </p:nvPr>
        </p:nvSpPr>
        <p:spPr>
          <a:xfrm>
            <a:off x="510116" y="2506662"/>
            <a:ext cx="7886700" cy="4351338"/>
          </a:xfrm>
        </p:spPr>
        <p:txBody>
          <a:bodyPr>
            <a:normAutofit/>
          </a:bodyPr>
          <a:lstStyle/>
          <a:p>
            <a:r>
              <a:rPr lang="tr-TR" sz="2700" dirty="0" smtClean="0"/>
              <a:t>Daha Fazla Yerli Ürün</a:t>
            </a:r>
          </a:p>
          <a:p>
            <a:endParaRPr lang="tr-TR" sz="2700" dirty="0" smtClean="0"/>
          </a:p>
          <a:p>
            <a:r>
              <a:rPr lang="tr-TR" sz="2700" dirty="0" smtClean="0"/>
              <a:t>Daha </a:t>
            </a:r>
            <a:r>
              <a:rPr lang="tr-TR" sz="2700" dirty="0"/>
              <a:t>Uygun </a:t>
            </a:r>
            <a:r>
              <a:rPr lang="tr-TR" sz="2700" dirty="0" smtClean="0"/>
              <a:t>Fiyat</a:t>
            </a:r>
          </a:p>
          <a:p>
            <a:endParaRPr lang="tr-TR" sz="2700" dirty="0"/>
          </a:p>
          <a:p>
            <a:r>
              <a:rPr lang="tr-TR" sz="2700" dirty="0"/>
              <a:t>Daha Kaliteli </a:t>
            </a:r>
            <a:r>
              <a:rPr lang="tr-TR" sz="2700" dirty="0" smtClean="0"/>
              <a:t>Ürün</a:t>
            </a:r>
          </a:p>
          <a:p>
            <a:endParaRPr lang="tr-TR" sz="2700" dirty="0"/>
          </a:p>
          <a:p>
            <a:r>
              <a:rPr lang="tr-TR" sz="2700" dirty="0"/>
              <a:t>Etkin Stok </a:t>
            </a:r>
            <a:r>
              <a:rPr lang="tr-TR" sz="2700" dirty="0" smtClean="0"/>
              <a:t>Yönetimi</a:t>
            </a:r>
            <a:endParaRPr lang="tr-TR" sz="2700" dirty="0"/>
          </a:p>
        </p:txBody>
      </p:sp>
    </p:spTree>
    <p:extLst>
      <p:ext uri="{BB962C8B-B14F-4D97-AF65-F5344CB8AC3E}">
        <p14:creationId xmlns:p14="http://schemas.microsoft.com/office/powerpoint/2010/main" val="42870088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000" dirty="0">
                <a:solidFill>
                  <a:srgbClr val="FF0000"/>
                </a:solidFill>
                <a:latin typeface="Arial Black" panose="020B0A04020102020204" pitchFamily="34" charset="0"/>
              </a:rPr>
              <a:t>DMO’NUN FAALİYET KONULARI</a:t>
            </a:r>
          </a:p>
        </p:txBody>
      </p:sp>
      <p:sp>
        <p:nvSpPr>
          <p:cNvPr id="3" name="İçerik Yer Tutucusu 2"/>
          <p:cNvSpPr>
            <a:spLocks noGrp="1"/>
          </p:cNvSpPr>
          <p:nvPr>
            <p:ph idx="1"/>
          </p:nvPr>
        </p:nvSpPr>
        <p:spPr/>
        <p:txBody>
          <a:bodyPr/>
          <a:lstStyle/>
          <a:p>
            <a:endParaRPr lang="tr-TR" dirty="0"/>
          </a:p>
        </p:txBody>
      </p:sp>
      <p:graphicFrame>
        <p:nvGraphicFramePr>
          <p:cNvPr id="4" name="Diyagram 3"/>
          <p:cNvGraphicFramePr/>
          <p:nvPr>
            <p:extLst/>
          </p:nvPr>
        </p:nvGraphicFramePr>
        <p:xfrm>
          <a:off x="201437" y="2125266"/>
          <a:ext cx="7487250" cy="35132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933274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28650" y="571075"/>
            <a:ext cx="7886700" cy="1325563"/>
          </a:xfrm>
        </p:spPr>
        <p:txBody>
          <a:bodyPr>
            <a:normAutofit/>
          </a:bodyPr>
          <a:lstStyle/>
          <a:p>
            <a:pPr algn="ctr"/>
            <a:r>
              <a:rPr lang="tr-TR" sz="4000" dirty="0" smtClean="0">
                <a:solidFill>
                  <a:srgbClr val="FF0000"/>
                </a:solidFill>
                <a:latin typeface="Arial Black" panose="020B0A04020102020204" pitchFamily="34" charset="0"/>
              </a:rPr>
              <a:t>DMO OFİSLERİ</a:t>
            </a:r>
            <a:endParaRPr lang="tr-TR" sz="4000" dirty="0">
              <a:solidFill>
                <a:srgbClr val="FF0000"/>
              </a:solidFill>
              <a:latin typeface="Arial Black" panose="020B0A04020102020204" pitchFamily="34" charset="0"/>
            </a:endParaRPr>
          </a:p>
        </p:txBody>
      </p:sp>
      <p:sp>
        <p:nvSpPr>
          <p:cNvPr id="3" name="İçerik Yer Tutucusu 2"/>
          <p:cNvSpPr>
            <a:spLocks noGrp="1"/>
          </p:cNvSpPr>
          <p:nvPr>
            <p:ph idx="1"/>
          </p:nvPr>
        </p:nvSpPr>
        <p:spPr/>
        <p:txBody>
          <a:bodyPr/>
          <a:lstStyle/>
          <a:p>
            <a:endParaRPr lang="tr-TR"/>
          </a:p>
        </p:txBody>
      </p:sp>
      <p:pic>
        <p:nvPicPr>
          <p:cNvPr id="4" name="Resim 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2843" y="1852144"/>
            <a:ext cx="8751194" cy="3952364"/>
          </a:xfrm>
          <a:prstGeom prst="rect">
            <a:avLst/>
          </a:prstGeom>
          <a:noFill/>
          <a:ln w="9525">
            <a:solidFill>
              <a:srgbClr val="305496"/>
            </a:solidFill>
            <a:miter lim="800000"/>
            <a:headEnd/>
            <a:tailEnd/>
          </a:ln>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381135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eması">
  <a:themeElements>
    <a:clrScheme name="Office Teması">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eması">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eması">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3905</TotalTime>
  <Words>957</Words>
  <Application>Microsoft Office PowerPoint</Application>
  <PresentationFormat>Ekran Gösterisi (4:3)</PresentationFormat>
  <Paragraphs>179</Paragraphs>
  <Slides>35</Slides>
  <Notes>1</Notes>
  <HiddenSlides>0</HiddenSlides>
  <MMClips>0</MMClips>
  <ScaleCrop>false</ScaleCrop>
  <HeadingPairs>
    <vt:vector size="6" baseType="variant">
      <vt:variant>
        <vt:lpstr>Kullanılan Yazı Tipleri</vt:lpstr>
      </vt:variant>
      <vt:variant>
        <vt:i4>9</vt:i4>
      </vt:variant>
      <vt:variant>
        <vt:lpstr>Tema</vt:lpstr>
      </vt:variant>
      <vt:variant>
        <vt:i4>1</vt:i4>
      </vt:variant>
      <vt:variant>
        <vt:lpstr>Slayt Başlıkları</vt:lpstr>
      </vt:variant>
      <vt:variant>
        <vt:i4>35</vt:i4>
      </vt:variant>
    </vt:vector>
  </HeadingPairs>
  <TitlesOfParts>
    <vt:vector size="45" baseType="lpstr">
      <vt:lpstr>Aharoni</vt:lpstr>
      <vt:lpstr>Arial</vt:lpstr>
      <vt:lpstr>Arial Black</vt:lpstr>
      <vt:lpstr>Calibri</vt:lpstr>
      <vt:lpstr>Calibri Light</vt:lpstr>
      <vt:lpstr>Franklin Gothic Heavy</vt:lpstr>
      <vt:lpstr>Segoe UI Symbol</vt:lpstr>
      <vt:lpstr>Tahoma</vt:lpstr>
      <vt:lpstr>Times New Roman</vt:lpstr>
      <vt:lpstr>Office Teması</vt:lpstr>
      <vt:lpstr>PowerPoint Sunusu</vt:lpstr>
      <vt:lpstr>Sağlık Market Nedir ?</vt:lpstr>
      <vt:lpstr>Sağlık Market Paydaşları</vt:lpstr>
      <vt:lpstr>PowerPoint Sunusu</vt:lpstr>
      <vt:lpstr>Dünyada Benzer Kamu Alımları Var mı?</vt:lpstr>
      <vt:lpstr>PROTOKOLÜN AMACI </vt:lpstr>
      <vt:lpstr>PROJENİN UZUN SÜREÇTE HEDEFLERİ</vt:lpstr>
      <vt:lpstr>DMO’NUN FAALİYET KONULARI</vt:lpstr>
      <vt:lpstr>DMO OFİSLERİ</vt:lpstr>
      <vt:lpstr>MERKEZİ ALIMIN AVANTAJLARI</vt:lpstr>
      <vt:lpstr>DMO TEDARİK SÜRECİNİ YÖNETEBİLİR Mİ?</vt:lpstr>
      <vt:lpstr>Tıbbi Cihaz ve Hastane Donanımı Satışları</vt:lpstr>
      <vt:lpstr>ÜRÜN GRUPLARI SATIŞLARI</vt:lpstr>
      <vt:lpstr>DMO</vt:lpstr>
      <vt:lpstr>PowerPoint Sunusu</vt:lpstr>
      <vt:lpstr>PowerPoint Sunusu</vt:lpstr>
      <vt:lpstr>PowerPoint Sunusu</vt:lpstr>
      <vt:lpstr>Tedarik Edilen Malzemenin Lojistik Desteğini Kim Verecek ?</vt:lpstr>
      <vt:lpstr>ETKİN LOJİSTİK PLANLAMA UNSURLARI</vt:lpstr>
      <vt:lpstr>PTT - SAĞLIK MARKET</vt:lpstr>
      <vt:lpstr>PowerPoint Sunusu</vt:lpstr>
      <vt:lpstr>SAĞLIK MARKET NE KADAR BİLİNİYOR ?</vt:lpstr>
      <vt:lpstr>PowerPoint Sunusu</vt:lpstr>
      <vt:lpstr>PowerPoint Sunusu</vt:lpstr>
      <vt:lpstr>PowerPoint Sunusu</vt:lpstr>
      <vt:lpstr>PowerPoint Sunusu</vt:lpstr>
      <vt:lpstr>ÜNİVERSİTELER ve SAĞLIK MARKET</vt:lpstr>
      <vt:lpstr>PowerPoint Sunusu</vt:lpstr>
      <vt:lpstr>ÜNİVERSİTELER ve SAĞLIK MARKET</vt:lpstr>
      <vt:lpstr>SAĞLIK MARKET AVANTAJLARI-I</vt:lpstr>
      <vt:lpstr>SAĞLIK MARKET AVANTAJLARI-II</vt:lpstr>
      <vt:lpstr>SAĞLIK MARKET DEZAVANTAJLARI-I</vt:lpstr>
      <vt:lpstr>SAĞLIK MARKET DEZAVANTAJLARI-II</vt:lpstr>
      <vt:lpstr>SAĞLIK MARKET’İN BAŞARILI OLABİLMESİ İÇİN</vt:lpstr>
      <vt:lpstr>PowerPoint Sunusu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dc:creator>
  <cp:lastModifiedBy>Muhammet Güven</cp:lastModifiedBy>
  <cp:revision>157</cp:revision>
  <dcterms:created xsi:type="dcterms:W3CDTF">2016-11-21T07:58:37Z</dcterms:created>
  <dcterms:modified xsi:type="dcterms:W3CDTF">2018-04-08T09:56:35Z</dcterms:modified>
</cp:coreProperties>
</file>